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2"/>
  </p:notesMasterIdLst>
  <p:handoutMasterIdLst>
    <p:handoutMasterId r:id="rId53"/>
  </p:handoutMasterIdLst>
  <p:sldIdLst>
    <p:sldId id="377" r:id="rId5"/>
    <p:sldId id="325" r:id="rId6"/>
    <p:sldId id="326" r:id="rId7"/>
    <p:sldId id="327" r:id="rId8"/>
    <p:sldId id="328" r:id="rId9"/>
    <p:sldId id="329" r:id="rId10"/>
    <p:sldId id="335" r:id="rId11"/>
    <p:sldId id="361" r:id="rId12"/>
    <p:sldId id="336" r:id="rId13"/>
    <p:sldId id="337" r:id="rId14"/>
    <p:sldId id="338" r:id="rId15"/>
    <p:sldId id="339" r:id="rId16"/>
    <p:sldId id="340" r:id="rId17"/>
    <p:sldId id="357" r:id="rId18"/>
    <p:sldId id="346" r:id="rId19"/>
    <p:sldId id="342" r:id="rId20"/>
    <p:sldId id="358" r:id="rId21"/>
    <p:sldId id="359" r:id="rId22"/>
    <p:sldId id="360" r:id="rId23"/>
    <p:sldId id="333" r:id="rId24"/>
    <p:sldId id="334" r:id="rId25"/>
    <p:sldId id="324" r:id="rId26"/>
    <p:sldId id="348" r:id="rId27"/>
    <p:sldId id="349" r:id="rId28"/>
    <p:sldId id="350" r:id="rId29"/>
    <p:sldId id="351" r:id="rId30"/>
    <p:sldId id="352" r:id="rId31"/>
    <p:sldId id="315" r:id="rId32"/>
    <p:sldId id="362" r:id="rId33"/>
    <p:sldId id="363" r:id="rId34"/>
    <p:sldId id="372" r:id="rId35"/>
    <p:sldId id="353" r:id="rId36"/>
    <p:sldId id="319" r:id="rId37"/>
    <p:sldId id="364" r:id="rId38"/>
    <p:sldId id="365" r:id="rId39"/>
    <p:sldId id="371" r:id="rId40"/>
    <p:sldId id="354" r:id="rId41"/>
    <p:sldId id="317" r:id="rId42"/>
    <p:sldId id="366" r:id="rId43"/>
    <p:sldId id="367" r:id="rId44"/>
    <p:sldId id="374" r:id="rId45"/>
    <p:sldId id="355" r:id="rId46"/>
    <p:sldId id="316" r:id="rId47"/>
    <p:sldId id="369" r:id="rId48"/>
    <p:sldId id="368" r:id="rId49"/>
    <p:sldId id="370" r:id="rId50"/>
    <p:sldId id="356"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60" d="100"/>
          <a:sy n="60" d="100"/>
        </p:scale>
        <p:origin x="1388"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H Freeston" userId="3286dbb5-cafe-4bd8-806c-457223dc46cb" providerId="ADAL" clId="{26E116B1-B6FE-4E4F-A77E-58322BB43407}"/>
    <pc:docChg chg="modSld">
      <pc:chgData name="Mark H Freeston" userId="3286dbb5-cafe-4bd8-806c-457223dc46cb" providerId="ADAL" clId="{26E116B1-B6FE-4E4F-A77E-58322BB43407}" dt="2021-03-15T21:39:58.762" v="30" actId="404"/>
      <pc:docMkLst>
        <pc:docMk/>
      </pc:docMkLst>
      <pc:sldChg chg="modSp mod">
        <pc:chgData name="Mark H Freeston" userId="3286dbb5-cafe-4bd8-806c-457223dc46cb" providerId="ADAL" clId="{26E116B1-B6FE-4E4F-A77E-58322BB43407}" dt="2021-03-15T21:39:58.762" v="30" actId="404"/>
        <pc:sldMkLst>
          <pc:docMk/>
          <pc:sldMk cId="3571914864" sldId="377"/>
        </pc:sldMkLst>
        <pc:spChg chg="mod">
          <ac:chgData name="Mark H Freeston" userId="3286dbb5-cafe-4bd8-806c-457223dc46cb" providerId="ADAL" clId="{26E116B1-B6FE-4E4F-A77E-58322BB43407}" dt="2021-03-15T21:39:58.762" v="30" actId="404"/>
          <ac:spMkLst>
            <pc:docMk/>
            <pc:sldMk cId="3571914864" sldId="377"/>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CF8B5FA-0C96-4242-AE54-F81C4DA50858}" type="datetimeFigureOut">
              <a:rPr lang="en-US" smtClean="0"/>
              <a:t>3/15/2021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94E3C1A-047C-A443-BF50-10ED72781A69}" type="slidenum">
              <a:rPr lang="en-US" smtClean="0"/>
              <a:t>‹#›</a:t>
            </a:fld>
            <a:endParaRPr lang="en-US"/>
          </a:p>
        </p:txBody>
      </p:sp>
    </p:spTree>
    <p:extLst>
      <p:ext uri="{BB962C8B-B14F-4D97-AF65-F5344CB8AC3E}">
        <p14:creationId xmlns:p14="http://schemas.microsoft.com/office/powerpoint/2010/main" val="899278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3DEC4C-4FAA-AB42-AE4E-604AF6323BA9}" type="datetimeFigureOut">
              <a:rPr lang="en-US" smtClean="0"/>
              <a:t>3/15/2021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CD06DA-2325-0D43-8728-FC505068787C}" type="slidenum">
              <a:rPr lang="en-US" smtClean="0"/>
              <a:t>‹#›</a:t>
            </a:fld>
            <a:endParaRPr lang="en-US"/>
          </a:p>
        </p:txBody>
      </p:sp>
    </p:spTree>
    <p:extLst>
      <p:ext uri="{BB962C8B-B14F-4D97-AF65-F5344CB8AC3E}">
        <p14:creationId xmlns:p14="http://schemas.microsoft.com/office/powerpoint/2010/main" val="295649180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6</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15</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16</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17</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18</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19</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a:solidFill>
                  <a:schemeClr val="tx1"/>
                </a:solidFill>
                <a:effectLst/>
                <a:latin typeface="+mn-lt"/>
                <a:ea typeface="+mn-ea"/>
                <a:cs typeface="+mn-cs"/>
              </a:rPr>
              <a:t>Good</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20</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Then we have the slide with the outline of the door with the various features labelled. </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21</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25</a:t>
            </a:fld>
            <a:endParaRPr lang="en-US"/>
          </a:p>
        </p:txBody>
      </p:sp>
    </p:spTree>
    <p:extLst>
      <p:ext uri="{BB962C8B-B14F-4D97-AF65-F5344CB8AC3E}">
        <p14:creationId xmlns:p14="http://schemas.microsoft.com/office/powerpoint/2010/main" val="4087657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27</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28</a:t>
            </a:fld>
            <a:endParaRPr lang="en-US"/>
          </a:p>
        </p:txBody>
      </p:sp>
    </p:spTree>
    <p:extLst>
      <p:ext uri="{BB962C8B-B14F-4D97-AF65-F5344CB8AC3E}">
        <p14:creationId xmlns:p14="http://schemas.microsoft.com/office/powerpoint/2010/main" val="541857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7</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Note the tester should confirm that these have all been remembered and if not should be corrected followed by a brief two second re-presentation of the door and further checking of the failed dimension (s).</a:t>
            </a:r>
            <a:r>
              <a:rPr lang="en-GB"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29</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W</a:t>
            </a: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30</a:t>
            </a:fld>
            <a:endParaRPr lang="en-US"/>
          </a:p>
        </p:txBody>
      </p:sp>
    </p:spTree>
    <p:extLst>
      <p:ext uri="{BB962C8B-B14F-4D97-AF65-F5344CB8AC3E}">
        <p14:creationId xmlns:p14="http://schemas.microsoft.com/office/powerpoint/2010/main" val="541857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Note the tester should confirm that these have all been remembered and if not should be corrected followed by a brief two second re-presentation of the door and further checking of the failed dimension (s).</a:t>
            </a:r>
            <a:r>
              <a:rPr lang="en-GB"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31</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32</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CD06DA-2325-0D43-8728-FC505068787C}" type="slidenum">
              <a:rPr lang="en-US" smtClean="0"/>
              <a:t>33</a:t>
            </a:fld>
            <a:endParaRPr lang="en-US"/>
          </a:p>
        </p:txBody>
      </p:sp>
    </p:spTree>
    <p:extLst>
      <p:ext uri="{BB962C8B-B14F-4D97-AF65-F5344CB8AC3E}">
        <p14:creationId xmlns:p14="http://schemas.microsoft.com/office/powerpoint/2010/main" val="34241629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Note the tester should confirm that these have all been remembered and if not should be corrected followed by a brief two second re-presentation of the door and further checking of the failed dimension (s).</a:t>
            </a:r>
            <a:r>
              <a:rPr lang="en-GB"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34</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CD06DA-2325-0D43-8728-FC505068787C}" type="slidenum">
              <a:rPr lang="en-US" smtClean="0"/>
              <a:t>35</a:t>
            </a:fld>
            <a:endParaRPr lang="en-US"/>
          </a:p>
        </p:txBody>
      </p:sp>
    </p:spTree>
    <p:extLst>
      <p:ext uri="{BB962C8B-B14F-4D97-AF65-F5344CB8AC3E}">
        <p14:creationId xmlns:p14="http://schemas.microsoft.com/office/powerpoint/2010/main" val="34241629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Note the tester should confirm that these have all been remembered and if not should be corrected followed by a brief two second re-presentation of the door and further checking of the failed dimension (s).</a:t>
            </a:r>
            <a:r>
              <a:rPr lang="en-GB"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36</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37</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Note to tester, again correct and re-present if any errors are made.</a:t>
            </a:r>
            <a:r>
              <a:rPr lang="en-GB"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38</a:t>
            </a:fld>
            <a:endParaRPr lang="en-US"/>
          </a:p>
        </p:txBody>
      </p:sp>
    </p:spTree>
    <p:extLst>
      <p:ext uri="{BB962C8B-B14F-4D97-AF65-F5344CB8AC3E}">
        <p14:creationId xmlns:p14="http://schemas.microsoft.com/office/powerpoint/2010/main" val="494386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8</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Note the tester should confirm that these have all been remembered and if not should be corrected followed by a brief two second re-presentation of the door and further checking of the failed dimension (s).</a:t>
            </a:r>
            <a:r>
              <a:rPr lang="en-GB"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39</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40</a:t>
            </a:fld>
            <a:endParaRPr lang="en-US"/>
          </a:p>
        </p:txBody>
      </p:sp>
    </p:spTree>
    <p:extLst>
      <p:ext uri="{BB962C8B-B14F-4D97-AF65-F5344CB8AC3E}">
        <p14:creationId xmlns:p14="http://schemas.microsoft.com/office/powerpoint/2010/main" val="494386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Note the tester should confirm that these have all been remembered and if not should be corrected followed by a brief two second re-presentation of the door and further checking of the failed dimension (s).</a:t>
            </a:r>
            <a:r>
              <a:rPr lang="en-GB"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41</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42</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43</a:t>
            </a:fld>
            <a:endParaRPr lang="en-US"/>
          </a:p>
        </p:txBody>
      </p:sp>
    </p:spTree>
    <p:extLst>
      <p:ext uri="{BB962C8B-B14F-4D97-AF65-F5344CB8AC3E}">
        <p14:creationId xmlns:p14="http://schemas.microsoft.com/office/powerpoint/2010/main" val="14774576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Note the tester should confirm that these have all been remembered and if not should be corrected followed by a brief two second re-presentation of the door and further checking of the failed dimension (s).</a:t>
            </a:r>
            <a:r>
              <a:rPr lang="en-GB"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44</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45</a:t>
            </a:fld>
            <a:endParaRPr lang="en-US"/>
          </a:p>
        </p:txBody>
      </p:sp>
    </p:spTree>
    <p:extLst>
      <p:ext uri="{BB962C8B-B14F-4D97-AF65-F5344CB8AC3E}">
        <p14:creationId xmlns:p14="http://schemas.microsoft.com/office/powerpoint/2010/main" val="14774576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Note the tester should confirm that these have all been remembered and if not should be corrected followed by a brief two second re-presentation of the door and further checking of the failed dimension (s).</a:t>
            </a:r>
            <a:r>
              <a:rPr lang="en-GB"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46</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And after two minutes remove the paper saying that's good, now I am going to test you on memory for the four pictures.  If you are not sure feel free to guess; people often know more than they think, so try to give an answer each time even if you are sure you can’t remember. Any questions?  </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Right let’s begin.  </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Then the tester reads out the questions from the relevant test set in a steady relaxed tone.  If responses are particularly slow, encourage greater speed with the suggestion that “We find that if you don’t know the answer right away, taking a long time to rack your brains does not help very much, so don’t worry, have a guess!”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CD06DA-2325-0D43-8728-FC505068787C}" type="slidenum">
              <a:rPr lang="en-US" smtClean="0"/>
              <a:t>47</a:t>
            </a:fld>
            <a:endParaRPr lang="en-US"/>
          </a:p>
        </p:txBody>
      </p:sp>
    </p:spTree>
    <p:extLst>
      <p:ext uri="{BB962C8B-B14F-4D97-AF65-F5344CB8AC3E}">
        <p14:creationId xmlns:p14="http://schemas.microsoft.com/office/powerpoint/2010/main" val="3145836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9</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10</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11</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CD06DA-2325-0D43-8728-FC505068787C}" type="slidenum">
              <a:rPr lang="en-US" smtClean="0"/>
              <a:t>12</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13</a:t>
            </a:fld>
            <a:endParaRPr lang="en-US"/>
          </a:p>
        </p:txBody>
      </p:sp>
    </p:spTree>
    <p:extLst>
      <p:ext uri="{BB962C8B-B14F-4D97-AF65-F5344CB8AC3E}">
        <p14:creationId xmlns:p14="http://schemas.microsoft.com/office/powerpoint/2010/main" val="2965669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Then we have a patch of each on a white background with a label.</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DCD06DA-2325-0D43-8728-FC505068787C}" type="slidenum">
              <a:rPr lang="en-US" smtClean="0"/>
              <a:t>14</a:t>
            </a:fld>
            <a:endParaRPr lang="en-US"/>
          </a:p>
        </p:txBody>
      </p:sp>
    </p:spTree>
    <p:extLst>
      <p:ext uri="{BB962C8B-B14F-4D97-AF65-F5344CB8AC3E}">
        <p14:creationId xmlns:p14="http://schemas.microsoft.com/office/powerpoint/2010/main" val="2965669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Picture Placeholder 7"/>
          <p:cNvSpPr>
            <a:spLocks noGrp="1"/>
          </p:cNvSpPr>
          <p:nvPr>
            <p:ph type="pic" sz="quarter" idx="10"/>
          </p:nvPr>
        </p:nvSpPr>
        <p:spPr>
          <a:xfrm>
            <a:off x="3488185" y="1805841"/>
            <a:ext cx="2111375" cy="2968625"/>
          </a:xfrm>
        </p:spPr>
        <p:txBody>
          <a:bodyPr/>
          <a:lstStyle>
            <a:lvl1pPr marL="0" indent="0">
              <a:buNone/>
              <a:defRPr/>
            </a:lvl1pPr>
          </a:lstStyle>
          <a:p>
            <a:endParaRPr lang="en-US" dirty="0"/>
          </a:p>
        </p:txBody>
      </p:sp>
    </p:spTree>
    <p:extLst>
      <p:ext uri="{BB962C8B-B14F-4D97-AF65-F5344CB8AC3E}">
        <p14:creationId xmlns:p14="http://schemas.microsoft.com/office/powerpoint/2010/main" val="1085903470"/>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C80EC0F4-A269-AD4D-981E-0C9F4A406A4C}" type="datetimeFigureOut">
              <a:rPr lang="en-US" smtClean="0"/>
              <a:t>3/15/2021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DFFC67-EF37-D34B-9B42-EA0EA0AAA0E9}" type="slidenum">
              <a:rPr lang="en-US" smtClean="0"/>
              <a:t>‹#›</a:t>
            </a:fld>
            <a:endParaRPr lang="en-US"/>
          </a:p>
        </p:txBody>
      </p:sp>
    </p:spTree>
    <p:extLst>
      <p:ext uri="{BB962C8B-B14F-4D97-AF65-F5344CB8AC3E}">
        <p14:creationId xmlns:p14="http://schemas.microsoft.com/office/powerpoint/2010/main" val="770275375"/>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C80EC0F4-A269-AD4D-981E-0C9F4A406A4C}" type="datetimeFigureOut">
              <a:rPr lang="en-US" smtClean="0"/>
              <a:t>3/15/2021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DFFC67-EF37-D34B-9B42-EA0EA0AAA0E9}" type="slidenum">
              <a:rPr lang="en-US" smtClean="0"/>
              <a:t>‹#›</a:t>
            </a:fld>
            <a:endParaRPr lang="en-US"/>
          </a:p>
        </p:txBody>
      </p:sp>
    </p:spTree>
    <p:extLst>
      <p:ext uri="{BB962C8B-B14F-4D97-AF65-F5344CB8AC3E}">
        <p14:creationId xmlns:p14="http://schemas.microsoft.com/office/powerpoint/2010/main" val="3990002703"/>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2126435" y="428625"/>
            <a:ext cx="2111375" cy="2968625"/>
          </a:xfrm>
        </p:spPr>
        <p:txBody>
          <a:bodyPr/>
          <a:lstStyle>
            <a:lvl1pPr marL="0" indent="0">
              <a:buNone/>
              <a:defRPr/>
            </a:lvl1pPr>
          </a:lstStyle>
          <a:p>
            <a:endParaRPr lang="en-US" dirty="0"/>
          </a:p>
        </p:txBody>
      </p:sp>
      <p:sp>
        <p:nvSpPr>
          <p:cNvPr id="9" name="Picture Placeholder 7"/>
          <p:cNvSpPr>
            <a:spLocks noGrp="1"/>
          </p:cNvSpPr>
          <p:nvPr>
            <p:ph type="pic" sz="quarter" idx="11"/>
          </p:nvPr>
        </p:nvSpPr>
        <p:spPr>
          <a:xfrm>
            <a:off x="4788127" y="428625"/>
            <a:ext cx="2111375" cy="2968625"/>
          </a:xfrm>
        </p:spPr>
        <p:txBody>
          <a:bodyPr/>
          <a:lstStyle>
            <a:lvl1pPr marL="0" indent="0">
              <a:buNone/>
              <a:defRPr/>
            </a:lvl1pPr>
          </a:lstStyle>
          <a:p>
            <a:endParaRPr lang="en-US" dirty="0"/>
          </a:p>
        </p:txBody>
      </p:sp>
      <p:sp>
        <p:nvSpPr>
          <p:cNvPr id="10" name="Picture Placeholder 7"/>
          <p:cNvSpPr>
            <a:spLocks noGrp="1"/>
          </p:cNvSpPr>
          <p:nvPr>
            <p:ph type="pic" sz="quarter" idx="12"/>
          </p:nvPr>
        </p:nvSpPr>
        <p:spPr>
          <a:xfrm>
            <a:off x="2126435" y="3549650"/>
            <a:ext cx="2111375" cy="2968625"/>
          </a:xfrm>
        </p:spPr>
        <p:txBody>
          <a:bodyPr/>
          <a:lstStyle/>
          <a:p>
            <a:endParaRPr lang="en-US" dirty="0"/>
          </a:p>
        </p:txBody>
      </p:sp>
      <p:sp>
        <p:nvSpPr>
          <p:cNvPr id="11" name="Picture Placeholder 7"/>
          <p:cNvSpPr>
            <a:spLocks noGrp="1"/>
          </p:cNvSpPr>
          <p:nvPr>
            <p:ph type="pic" sz="quarter" idx="13"/>
          </p:nvPr>
        </p:nvSpPr>
        <p:spPr>
          <a:xfrm>
            <a:off x="4788127" y="3549650"/>
            <a:ext cx="2111375" cy="2968625"/>
          </a:xfrm>
        </p:spPr>
        <p:txBody>
          <a:bodyPr/>
          <a:lstStyle>
            <a:lvl1pPr marL="0" indent="0">
              <a:buNone/>
              <a:defRPr/>
            </a:lvl1pPr>
          </a:lstStyle>
          <a:p>
            <a:endParaRPr lang="en-US" dirty="0"/>
          </a:p>
        </p:txBody>
      </p:sp>
    </p:spTree>
    <p:extLst>
      <p:ext uri="{BB962C8B-B14F-4D97-AF65-F5344CB8AC3E}">
        <p14:creationId xmlns:p14="http://schemas.microsoft.com/office/powerpoint/2010/main" val="420379902"/>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C80EC0F4-A269-AD4D-981E-0C9F4A406A4C}" type="datetimeFigureOut">
              <a:rPr lang="en-US" smtClean="0"/>
              <a:t>3/15/2021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DFFC67-EF37-D34B-9B42-EA0EA0AAA0E9}" type="slidenum">
              <a:rPr lang="en-US" smtClean="0"/>
              <a:t>‹#›</a:t>
            </a:fld>
            <a:endParaRPr lang="en-US"/>
          </a:p>
        </p:txBody>
      </p:sp>
    </p:spTree>
    <p:extLst>
      <p:ext uri="{BB962C8B-B14F-4D97-AF65-F5344CB8AC3E}">
        <p14:creationId xmlns:p14="http://schemas.microsoft.com/office/powerpoint/2010/main" val="465900097"/>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C80EC0F4-A269-AD4D-981E-0C9F4A406A4C}" type="datetimeFigureOut">
              <a:rPr lang="en-US" smtClean="0"/>
              <a:t>3/15/2021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DFFC67-EF37-D34B-9B42-EA0EA0AAA0E9}" type="slidenum">
              <a:rPr lang="en-US" smtClean="0"/>
              <a:t>‹#›</a:t>
            </a:fld>
            <a:endParaRPr lang="en-US"/>
          </a:p>
        </p:txBody>
      </p:sp>
    </p:spTree>
    <p:extLst>
      <p:ext uri="{BB962C8B-B14F-4D97-AF65-F5344CB8AC3E}">
        <p14:creationId xmlns:p14="http://schemas.microsoft.com/office/powerpoint/2010/main" val="1191802659"/>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C80EC0F4-A269-AD4D-981E-0C9F4A406A4C}" type="datetimeFigureOut">
              <a:rPr lang="en-US" smtClean="0"/>
              <a:t>3/15/2021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DFFC67-EF37-D34B-9B42-EA0EA0AAA0E9}" type="slidenum">
              <a:rPr lang="en-US" smtClean="0"/>
              <a:t>‹#›</a:t>
            </a:fld>
            <a:endParaRPr lang="en-US"/>
          </a:p>
        </p:txBody>
      </p:sp>
    </p:spTree>
    <p:extLst>
      <p:ext uri="{BB962C8B-B14F-4D97-AF65-F5344CB8AC3E}">
        <p14:creationId xmlns:p14="http://schemas.microsoft.com/office/powerpoint/2010/main" val="500540508"/>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C80EC0F4-A269-AD4D-981E-0C9F4A406A4C}" type="datetimeFigureOut">
              <a:rPr lang="en-US" smtClean="0"/>
              <a:t>3/15/2021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DFFC67-EF37-D34B-9B42-EA0EA0AAA0E9}" type="slidenum">
              <a:rPr lang="en-US" smtClean="0"/>
              <a:t>‹#›</a:t>
            </a:fld>
            <a:endParaRPr lang="en-US"/>
          </a:p>
        </p:txBody>
      </p:sp>
    </p:spTree>
    <p:extLst>
      <p:ext uri="{BB962C8B-B14F-4D97-AF65-F5344CB8AC3E}">
        <p14:creationId xmlns:p14="http://schemas.microsoft.com/office/powerpoint/2010/main" val="2310559920"/>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0EC0F4-A269-AD4D-981E-0C9F4A406A4C}" type="datetimeFigureOut">
              <a:rPr lang="en-US" smtClean="0"/>
              <a:t>3/15/2021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DFFC67-EF37-D34B-9B42-EA0EA0AAA0E9}" type="slidenum">
              <a:rPr lang="en-US" smtClean="0"/>
              <a:t>‹#›</a:t>
            </a:fld>
            <a:endParaRPr lang="en-US"/>
          </a:p>
        </p:txBody>
      </p:sp>
    </p:spTree>
    <p:extLst>
      <p:ext uri="{BB962C8B-B14F-4D97-AF65-F5344CB8AC3E}">
        <p14:creationId xmlns:p14="http://schemas.microsoft.com/office/powerpoint/2010/main" val="506049690"/>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C80EC0F4-A269-AD4D-981E-0C9F4A406A4C}" type="datetimeFigureOut">
              <a:rPr lang="en-US" smtClean="0"/>
              <a:t>3/15/2021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DFFC67-EF37-D34B-9B42-EA0EA0AAA0E9}" type="slidenum">
              <a:rPr lang="en-US" smtClean="0"/>
              <a:t>‹#›</a:t>
            </a:fld>
            <a:endParaRPr lang="en-US"/>
          </a:p>
        </p:txBody>
      </p:sp>
    </p:spTree>
    <p:extLst>
      <p:ext uri="{BB962C8B-B14F-4D97-AF65-F5344CB8AC3E}">
        <p14:creationId xmlns:p14="http://schemas.microsoft.com/office/powerpoint/2010/main" val="1201410588"/>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C80EC0F4-A269-AD4D-981E-0C9F4A406A4C}" type="datetimeFigureOut">
              <a:rPr lang="en-US" smtClean="0"/>
              <a:t>3/15/2021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DFFC67-EF37-D34B-9B42-EA0EA0AAA0E9}" type="slidenum">
              <a:rPr lang="en-US" smtClean="0"/>
              <a:t>‹#›</a:t>
            </a:fld>
            <a:endParaRPr lang="en-US"/>
          </a:p>
        </p:txBody>
      </p:sp>
    </p:spTree>
    <p:extLst>
      <p:ext uri="{BB962C8B-B14F-4D97-AF65-F5344CB8AC3E}">
        <p14:creationId xmlns:p14="http://schemas.microsoft.com/office/powerpoint/2010/main" val="3492364631"/>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0EC0F4-A269-AD4D-981E-0C9F4A406A4C}" type="datetimeFigureOut">
              <a:rPr lang="en-US" smtClean="0"/>
              <a:t>3/15/2021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DFFC67-EF37-D34B-9B42-EA0EA0AAA0E9}" type="slidenum">
              <a:rPr lang="en-US" smtClean="0"/>
              <a:t>‹#›</a:t>
            </a:fld>
            <a:endParaRPr lang="en-US"/>
          </a:p>
        </p:txBody>
      </p:sp>
    </p:spTree>
    <p:extLst>
      <p:ext uri="{BB962C8B-B14F-4D97-AF65-F5344CB8AC3E}">
        <p14:creationId xmlns:p14="http://schemas.microsoft.com/office/powerpoint/2010/main" val="14954411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nc-sa/4.0/" TargetMode="External"/><Relationship Id="rId2" Type="http://schemas.openxmlformats.org/officeDocument/2006/relationships/hyperlink" Target="mailto:a.baddeley@york.ac.uk"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4.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43098" y="1910247"/>
            <a:ext cx="7518400" cy="369331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ja-JP" b="1" i="0" u="none" strike="noStrike" cap="none" normalizeH="0" baseline="0" dirty="0">
                <a:ln>
                  <a:noFill/>
                </a:ln>
                <a:solidFill>
                  <a:srgbClr val="000000"/>
                </a:solidFill>
                <a:effectLst/>
                <a:latin typeface="+mj-lt"/>
                <a:ea typeface="MS Mincho" panose="02020609040205080304" pitchFamily="49" charset="-128"/>
                <a:cs typeface="Calibri" panose="020F0502020204030204" pitchFamily="34" charset="0"/>
              </a:rPr>
              <a:t>The Four Doors Memory Test</a:t>
            </a:r>
            <a:endParaRPr kumimoji="0" lang="en-GB" altLang="ja-JP"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b="0" i="0" u="none" strike="noStrike" cap="none" normalizeH="0" baseline="0" dirty="0">
                <a:ln>
                  <a:noFill/>
                </a:ln>
                <a:solidFill>
                  <a:srgbClr val="000000"/>
                </a:solidFill>
                <a:effectLst/>
                <a:latin typeface="+mj-lt"/>
                <a:ea typeface="MS Mincho" panose="02020609040205080304" pitchFamily="49" charset="-128"/>
                <a:cs typeface="Calibri" panose="020F0502020204030204" pitchFamily="34" charset="0"/>
              </a:rPr>
              <a:t>Baddeley, A. D., Atkinson, A., Kemp, S., &amp; Allen, R. J. (2019). The problem of detecting long-term forgetting: Evidence from the Crimes Test and the Four Doors Test. </a:t>
            </a:r>
            <a:r>
              <a:rPr kumimoji="0" lang="en-US" altLang="ja-JP" b="0" i="1" u="none" strike="noStrike" cap="none" normalizeH="0" baseline="0" dirty="0">
                <a:ln>
                  <a:noFill/>
                </a:ln>
                <a:solidFill>
                  <a:srgbClr val="000000"/>
                </a:solidFill>
                <a:effectLst/>
                <a:latin typeface="+mj-lt"/>
                <a:ea typeface="MS Mincho" panose="02020609040205080304" pitchFamily="49" charset="-128"/>
                <a:cs typeface="Calibri" panose="020F0502020204030204" pitchFamily="34" charset="0"/>
              </a:rPr>
              <a:t>Cortex, 110</a:t>
            </a:r>
            <a:r>
              <a:rPr kumimoji="0" lang="en-US" altLang="ja-JP" b="0" i="0" u="none" strike="noStrike" cap="none" normalizeH="0" baseline="0" dirty="0">
                <a:ln>
                  <a:noFill/>
                </a:ln>
                <a:solidFill>
                  <a:srgbClr val="000000"/>
                </a:solidFill>
                <a:effectLst/>
                <a:latin typeface="+mj-lt"/>
                <a:ea typeface="MS Mincho" panose="02020609040205080304" pitchFamily="49" charset="-128"/>
                <a:cs typeface="Calibri" panose="020F0502020204030204" pitchFamily="34" charset="0"/>
              </a:rPr>
              <a:t>, 69-79.</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ja-JP"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ja-JP" b="1" i="0" u="none" strike="noStrike" cap="none" normalizeH="0" baseline="0" dirty="0">
                <a:ln>
                  <a:noFill/>
                </a:ln>
                <a:solidFill>
                  <a:srgbClr val="000000"/>
                </a:solidFill>
                <a:effectLst/>
                <a:latin typeface="+mj-lt"/>
                <a:ea typeface="MS Mincho" panose="02020609040205080304" pitchFamily="49" charset="-128"/>
                <a:cs typeface="Calibri" panose="020F0502020204030204" pitchFamily="34" charset="0"/>
              </a:rPr>
              <a:t>The Four Doors Memory Test was developed by Prof. Alan Baddeley.  For any questions regarding its use including its modification please contact Professor A D Baddeley, Department of Psychology, University of York, Heslington, YORK, YO10 5DD United Kingdom; </a:t>
            </a:r>
            <a:r>
              <a:rPr kumimoji="0" lang="en-GB" altLang="ja-JP" b="1" i="0" u="none" strike="noStrike" cap="none" normalizeH="0" baseline="0" dirty="0">
                <a:ln>
                  <a:noFill/>
                </a:ln>
                <a:solidFill>
                  <a:srgbClr val="0070C0"/>
                </a:solidFill>
                <a:effectLst/>
                <a:latin typeface="+mj-lt"/>
                <a:ea typeface="MS Mincho" panose="02020609040205080304" pitchFamily="49" charset="-128"/>
                <a:cs typeface="Calibri" panose="020F0502020204030204" pitchFamily="34" charset="0"/>
                <a:hlinkClick r:id="rId2">
                  <a:extLst>
                    <a:ext uri="{A12FA001-AC4F-418D-AE19-62706E023703}">
                      <ahyp:hlinkClr xmlns:ahyp="http://schemas.microsoft.com/office/drawing/2018/hyperlinkcolor" val="tx"/>
                    </a:ext>
                  </a:extLst>
                </a:hlinkClick>
              </a:rPr>
              <a:t>a.baddeley@york.ac.uk</a:t>
            </a:r>
            <a:r>
              <a:rPr kumimoji="0" lang="en-GB" altLang="ja-JP" b="1" i="0" u="none" strike="noStrike" cap="none" normalizeH="0" baseline="0" dirty="0">
                <a:ln>
                  <a:noFill/>
                </a:ln>
                <a:solidFill>
                  <a:srgbClr val="000000"/>
                </a:solidFill>
                <a:effectLst/>
                <a:latin typeface="+mj-lt"/>
                <a:ea typeface="MS Mincho" panose="02020609040205080304" pitchFamily="49" charset="-128"/>
                <a:cs typeface="Calibri" panose="020F0502020204030204" pitchFamily="34" charset="0"/>
              </a:rPr>
              <a:t>.</a:t>
            </a:r>
            <a:endParaRPr kumimoji="0" lang="en-GB" altLang="ja-JP" b="0" i="0" u="none" strike="noStrike" cap="none" normalizeH="0" baseline="0" dirty="0">
              <a:ln>
                <a:noFill/>
              </a:ln>
              <a:solidFill>
                <a:schemeClr val="tx1"/>
              </a:solidFill>
              <a:effectLst/>
              <a:latin typeface="+mj-l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ja-JP" b="1" i="0" u="none" strike="noStrike" cap="none" normalizeH="0" baseline="0" dirty="0">
              <a:ln>
                <a:noFill/>
              </a:ln>
              <a:solidFill>
                <a:srgbClr val="000000"/>
              </a:solidFill>
              <a:effectLst/>
              <a:latin typeface="+mj-lt"/>
              <a:ea typeface="MS Mincho" panose="02020609040205080304" pitchFamily="49" charset="-128"/>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ja-JP" b="1" i="0" u="none" strike="noStrike" cap="none" normalizeH="0" baseline="0" dirty="0">
                <a:ln>
                  <a:noFill/>
                </a:ln>
                <a:solidFill>
                  <a:srgbClr val="000000"/>
                </a:solidFill>
                <a:effectLst/>
                <a:latin typeface="+mj-lt"/>
                <a:ea typeface="MS Mincho" panose="02020609040205080304" pitchFamily="49" charset="-128"/>
                <a:cs typeface="Calibri" panose="020F0502020204030204" pitchFamily="34" charset="0"/>
              </a:rPr>
              <a:t>It is licenced under CC BY-NC-SA 4.0 </a:t>
            </a:r>
            <a:endParaRPr kumimoji="0" lang="en-GB" altLang="ja-JP" b="0" i="0" u="none" strike="noStrike" cap="none" normalizeH="0" baseline="0" dirty="0">
              <a:ln>
                <a:noFill/>
              </a:ln>
              <a:solidFill>
                <a:schemeClr val="tx1"/>
              </a:solidFill>
              <a:effectLst/>
              <a:latin typeface="+mj-l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ja-JP" b="0" i="0" u="none" strike="noStrike" cap="none" normalizeH="0" baseline="0" dirty="0">
                <a:ln>
                  <a:noFill/>
                </a:ln>
                <a:solidFill>
                  <a:srgbClr val="0070C0"/>
                </a:solidFill>
                <a:effectLst/>
                <a:latin typeface="+mj-lt"/>
                <a:ea typeface="MS Mincho" panose="02020609040205080304" pitchFamily="49" charset="-128"/>
                <a:cs typeface="Calibri" panose="020F0502020204030204" pitchFamily="34" charset="0"/>
                <a:hlinkClick r:id="rId3">
                  <a:extLst>
                    <a:ext uri="{A12FA001-AC4F-418D-AE19-62706E023703}">
                      <ahyp:hlinkClr xmlns:ahyp="http://schemas.microsoft.com/office/drawing/2018/hyperlinkcolor" val="tx"/>
                    </a:ext>
                  </a:extLst>
                </a:hlinkClick>
              </a:rPr>
              <a:t>Creative Commons — Attribution-</a:t>
            </a:r>
            <a:r>
              <a:rPr kumimoji="0" lang="en-GB" altLang="ja-JP" b="0" i="0" u="none" strike="noStrike" cap="none" normalizeH="0" baseline="0" dirty="0" err="1">
                <a:ln>
                  <a:noFill/>
                </a:ln>
                <a:solidFill>
                  <a:srgbClr val="0070C0"/>
                </a:solidFill>
                <a:effectLst/>
                <a:latin typeface="+mj-lt"/>
                <a:ea typeface="MS Mincho" panose="02020609040205080304" pitchFamily="49" charset="-128"/>
                <a:cs typeface="Calibri" panose="020F0502020204030204" pitchFamily="34" charset="0"/>
                <a:hlinkClick r:id="rId3">
                  <a:extLst>
                    <a:ext uri="{A12FA001-AC4F-418D-AE19-62706E023703}">
                      <ahyp:hlinkClr xmlns:ahyp="http://schemas.microsoft.com/office/drawing/2018/hyperlinkcolor" val="tx"/>
                    </a:ext>
                  </a:extLst>
                </a:hlinkClick>
              </a:rPr>
              <a:t>NonCommercial</a:t>
            </a:r>
            <a:r>
              <a:rPr kumimoji="0" lang="en-GB" altLang="ja-JP" b="0" i="0" u="none" strike="noStrike" cap="none" normalizeH="0" baseline="0" dirty="0">
                <a:ln>
                  <a:noFill/>
                </a:ln>
                <a:solidFill>
                  <a:srgbClr val="0070C0"/>
                </a:solidFill>
                <a:effectLst/>
                <a:latin typeface="+mj-lt"/>
                <a:ea typeface="MS Mincho" panose="02020609040205080304" pitchFamily="49" charset="-128"/>
                <a:cs typeface="Calibri" panose="020F0502020204030204" pitchFamily="34" charset="0"/>
                <a:hlinkClick r:id="rId3">
                  <a:extLst>
                    <a:ext uri="{A12FA001-AC4F-418D-AE19-62706E023703}">
                      <ahyp:hlinkClr xmlns:ahyp="http://schemas.microsoft.com/office/drawing/2018/hyperlinkcolor" val="tx"/>
                    </a:ext>
                  </a:extLst>
                </a:hlinkClick>
              </a:rPr>
              <a:t>-</a:t>
            </a:r>
            <a:r>
              <a:rPr kumimoji="0" lang="en-GB" altLang="ja-JP" b="0" i="0" u="none" strike="noStrike" cap="none" normalizeH="0" baseline="0" dirty="0" err="1">
                <a:ln>
                  <a:noFill/>
                </a:ln>
                <a:solidFill>
                  <a:srgbClr val="0070C0"/>
                </a:solidFill>
                <a:effectLst/>
                <a:latin typeface="+mj-lt"/>
                <a:ea typeface="MS Mincho" panose="02020609040205080304" pitchFamily="49" charset="-128"/>
                <a:cs typeface="Calibri" panose="020F0502020204030204" pitchFamily="34" charset="0"/>
                <a:hlinkClick r:id="rId3">
                  <a:extLst>
                    <a:ext uri="{A12FA001-AC4F-418D-AE19-62706E023703}">
                      <ahyp:hlinkClr xmlns:ahyp="http://schemas.microsoft.com/office/drawing/2018/hyperlinkcolor" val="tx"/>
                    </a:ext>
                  </a:extLst>
                </a:hlinkClick>
              </a:rPr>
              <a:t>ShareAlike</a:t>
            </a:r>
            <a:r>
              <a:rPr kumimoji="0" lang="en-GB" altLang="ja-JP" b="0" i="0" u="none" strike="noStrike" cap="none" normalizeH="0" baseline="0" dirty="0">
                <a:ln>
                  <a:noFill/>
                </a:ln>
                <a:solidFill>
                  <a:srgbClr val="0070C0"/>
                </a:solidFill>
                <a:effectLst/>
                <a:latin typeface="+mj-lt"/>
                <a:ea typeface="MS Mincho" panose="02020609040205080304" pitchFamily="49" charset="-128"/>
                <a:cs typeface="Calibri" panose="020F0502020204030204" pitchFamily="34" charset="0"/>
                <a:hlinkClick r:id="rId3">
                  <a:extLst>
                    <a:ext uri="{A12FA001-AC4F-418D-AE19-62706E023703}">
                      <ahyp:hlinkClr xmlns:ahyp="http://schemas.microsoft.com/office/drawing/2018/hyperlinkcolor" val="tx"/>
                    </a:ext>
                  </a:extLst>
                </a:hlinkClick>
              </a:rPr>
              <a:t> 4.0 International — CC BY-NC-SA 4.0</a:t>
            </a:r>
            <a:endParaRPr kumimoji="0" lang="en-GB" altLang="ja-JP" b="0" i="0" u="none" strike="noStrike" cap="none" normalizeH="0" baseline="0" dirty="0">
              <a:ln>
                <a:noFill/>
              </a:ln>
              <a:solidFill>
                <a:srgbClr val="0070C0"/>
              </a:solidFill>
              <a:effectLst/>
              <a:latin typeface="+mj-lt"/>
            </a:endParaRPr>
          </a:p>
        </p:txBody>
      </p:sp>
      <p:sp>
        <p:nvSpPr>
          <p:cNvPr id="3" name="TextBox 2"/>
          <p:cNvSpPr txBox="1"/>
          <p:nvPr/>
        </p:nvSpPr>
        <p:spPr>
          <a:xfrm>
            <a:off x="1619672" y="484331"/>
            <a:ext cx="5598160" cy="892552"/>
          </a:xfrm>
          <a:prstGeom prst="rect">
            <a:avLst/>
          </a:prstGeom>
          <a:noFill/>
        </p:spPr>
        <p:txBody>
          <a:bodyPr wrap="square" rtlCol="0">
            <a:spAutoFit/>
          </a:bodyPr>
          <a:lstStyle/>
          <a:p>
            <a:pPr algn="ctr"/>
            <a:r>
              <a:rPr lang="en-US" sz="3200" b="1" dirty="0"/>
              <a:t>The Four Doors Memory Test</a:t>
            </a:r>
          </a:p>
          <a:p>
            <a:pPr algn="ctr"/>
            <a:r>
              <a:rPr lang="en-US" sz="2000" b="1" dirty="0"/>
              <a:t>Version 1.0 30</a:t>
            </a:r>
            <a:r>
              <a:rPr lang="en-US" sz="2000" b="1" baseline="30000" dirty="0"/>
              <a:t>th</a:t>
            </a:r>
            <a:r>
              <a:rPr lang="en-US" sz="2000" b="1" dirty="0"/>
              <a:t> May 2017</a:t>
            </a:r>
          </a:p>
        </p:txBody>
      </p:sp>
      <p:sp>
        <p:nvSpPr>
          <p:cNvPr id="8" name="Rectangle 6">
            <a:extLst>
              <a:ext uri="{FF2B5EF4-FFF2-40B4-BE49-F238E27FC236}">
                <a16:creationId xmlns:a16="http://schemas.microsoft.com/office/drawing/2014/main" id="{6F6F90F2-7FFC-4B33-BF11-A29C2B075889}"/>
              </a:ext>
            </a:extLst>
          </p:cNvPr>
          <p:cNvSpPr>
            <a:spLocks noChangeArrowheads="1"/>
          </p:cNvSpPr>
          <p:nvPr/>
        </p:nvSpPr>
        <p:spPr bwMode="auto">
          <a:xfrm>
            <a:off x="0" y="7556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 name="Picture 4">
            <a:extLst>
              <a:ext uri="{FF2B5EF4-FFF2-40B4-BE49-F238E27FC236}">
                <a16:creationId xmlns:a16="http://schemas.microsoft.com/office/drawing/2014/main" id="{62CD1E54-7A9E-4A1A-8596-6ADFAE3B9B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2900" y="5692775"/>
            <a:ext cx="838200" cy="298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914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1938992"/>
          </a:xfrm>
          <a:prstGeom prst="rect">
            <a:avLst/>
          </a:prstGeom>
          <a:noFill/>
        </p:spPr>
        <p:txBody>
          <a:bodyPr wrap="square" rtlCol="0">
            <a:spAutoFit/>
          </a:bodyPr>
          <a:lstStyle/>
          <a:p>
            <a:r>
              <a:rPr lang="en-GB" sz="2400" dirty="0"/>
              <a:t>Computers do not always show the same colours, so just to make sure that the colours are easily recognised.  </a:t>
            </a:r>
          </a:p>
          <a:p>
            <a:r>
              <a:rPr lang="en-GB" sz="2400" dirty="0"/>
              <a:t>Can you name the following?</a:t>
            </a:r>
          </a:p>
          <a:p>
            <a:endParaRPr lang="en-GB" sz="2400" dirty="0"/>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pic>
        <p:nvPicPr>
          <p:cNvPr id="7" name="Picture 6" descr="Red do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100" y="3112368"/>
            <a:ext cx="1828800" cy="1828800"/>
          </a:xfrm>
          <a:prstGeom prst="rect">
            <a:avLst/>
          </a:prstGeom>
        </p:spPr>
      </p:pic>
    </p:spTree>
    <p:extLst>
      <p:ext uri="{BB962C8B-B14F-4D97-AF65-F5344CB8AC3E}">
        <p14:creationId xmlns:p14="http://schemas.microsoft.com/office/powerpoint/2010/main" val="1872003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1569660"/>
          </a:xfrm>
          <a:prstGeom prst="rect">
            <a:avLst/>
          </a:prstGeom>
          <a:noFill/>
        </p:spPr>
        <p:txBody>
          <a:bodyPr wrap="square" rtlCol="0">
            <a:spAutoFit/>
          </a:bodyPr>
          <a:lstStyle/>
          <a:p>
            <a:r>
              <a:rPr lang="en-GB" sz="2400" dirty="0"/>
              <a:t>Again I am going to ask you to name them one after the other.</a:t>
            </a:r>
          </a:p>
          <a:p>
            <a:endParaRPr lang="en-GB" sz="2400" dirty="0"/>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pic>
        <p:nvPicPr>
          <p:cNvPr id="8" name="Picture 7" descr="Black do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100" y="3111500"/>
            <a:ext cx="1828800" cy="1828800"/>
          </a:xfrm>
          <a:prstGeom prst="rect">
            <a:avLst/>
          </a:prstGeom>
        </p:spPr>
      </p:pic>
    </p:spTree>
    <p:extLst>
      <p:ext uri="{BB962C8B-B14F-4D97-AF65-F5344CB8AC3E}">
        <p14:creationId xmlns:p14="http://schemas.microsoft.com/office/powerpoint/2010/main" val="6878057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1200328"/>
          </a:xfrm>
          <a:prstGeom prst="rect">
            <a:avLst/>
          </a:prstGeom>
          <a:noFill/>
        </p:spPr>
        <p:txBody>
          <a:bodyPr wrap="square" rtlCol="0">
            <a:spAutoFit/>
          </a:bodyPr>
          <a:lstStyle/>
          <a:p>
            <a:r>
              <a:rPr lang="en-GB" sz="2400" dirty="0"/>
              <a:t>Can you name them?</a:t>
            </a:r>
          </a:p>
          <a:p>
            <a:endParaRPr lang="en-GB" sz="2400" dirty="0"/>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pic>
        <p:nvPicPr>
          <p:cNvPr id="7" name="Picture 6" descr="Red do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100" y="3112368"/>
            <a:ext cx="1828800" cy="1828800"/>
          </a:xfrm>
          <a:prstGeom prst="rect">
            <a:avLst/>
          </a:prstGeom>
        </p:spPr>
      </p:pic>
    </p:spTree>
    <p:extLst>
      <p:ext uri="{BB962C8B-B14F-4D97-AF65-F5344CB8AC3E}">
        <p14:creationId xmlns:p14="http://schemas.microsoft.com/office/powerpoint/2010/main" val="2841410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1200328"/>
          </a:xfrm>
          <a:prstGeom prst="rect">
            <a:avLst/>
          </a:prstGeom>
          <a:noFill/>
        </p:spPr>
        <p:txBody>
          <a:bodyPr wrap="square" rtlCol="0">
            <a:spAutoFit/>
          </a:bodyPr>
          <a:lstStyle/>
          <a:p>
            <a:r>
              <a:rPr lang="en-GB" sz="2400" dirty="0"/>
              <a:t>Can you name them?</a:t>
            </a:r>
          </a:p>
          <a:p>
            <a:endParaRPr lang="en-GB" sz="2400" dirty="0"/>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pic>
        <p:nvPicPr>
          <p:cNvPr id="8" name="Picture 7" descr="Green do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100" y="3112368"/>
            <a:ext cx="1828800" cy="1828800"/>
          </a:xfrm>
          <a:prstGeom prst="rect">
            <a:avLst/>
          </a:prstGeom>
        </p:spPr>
      </p:pic>
    </p:spTree>
    <p:extLst>
      <p:ext uri="{BB962C8B-B14F-4D97-AF65-F5344CB8AC3E}">
        <p14:creationId xmlns:p14="http://schemas.microsoft.com/office/powerpoint/2010/main" val="1648814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yellow do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224" y="3112368"/>
            <a:ext cx="1828800" cy="1828800"/>
          </a:xfrm>
          <a:prstGeom prst="rect">
            <a:avLst/>
          </a:prstGeom>
        </p:spPr>
      </p:pic>
      <p:sp>
        <p:nvSpPr>
          <p:cNvPr id="6" name="TextBox 5"/>
          <p:cNvSpPr txBox="1"/>
          <p:nvPr/>
        </p:nvSpPr>
        <p:spPr>
          <a:xfrm>
            <a:off x="751840" y="893122"/>
            <a:ext cx="7518400" cy="1200328"/>
          </a:xfrm>
          <a:prstGeom prst="rect">
            <a:avLst/>
          </a:prstGeom>
          <a:noFill/>
        </p:spPr>
        <p:txBody>
          <a:bodyPr wrap="square" rtlCol="0">
            <a:spAutoFit/>
          </a:bodyPr>
          <a:lstStyle/>
          <a:p>
            <a:r>
              <a:rPr lang="en-GB" sz="2400" dirty="0"/>
              <a:t>Can you name them?</a:t>
            </a:r>
          </a:p>
          <a:p>
            <a:endParaRPr lang="en-GB" sz="2400" dirty="0"/>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2013087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ackground r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4664" y="4071564"/>
            <a:ext cx="1859336" cy="1859336"/>
          </a:xfrm>
          <a:prstGeom prst="rect">
            <a:avLst/>
          </a:prstGeom>
        </p:spPr>
      </p:pic>
      <p:pic>
        <p:nvPicPr>
          <p:cNvPr id="14" name="Picture 13" descr="Background whit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4116615"/>
            <a:ext cx="1828800" cy="1814285"/>
          </a:xfrm>
          <a:prstGeom prst="rect">
            <a:avLst/>
          </a:prstGeom>
        </p:spPr>
      </p:pic>
      <p:pic>
        <p:nvPicPr>
          <p:cNvPr id="13" name="Picture 12" descr="Background black.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4664" y="1930400"/>
            <a:ext cx="1859336" cy="1838677"/>
          </a:xfrm>
          <a:prstGeom prst="rect">
            <a:avLst/>
          </a:prstGeom>
        </p:spPr>
      </p:pic>
      <p:pic>
        <p:nvPicPr>
          <p:cNvPr id="12" name="Picture 11" descr="Background yellow.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0" y="1930400"/>
            <a:ext cx="1828800" cy="1828800"/>
          </a:xfrm>
          <a:prstGeom prst="rect">
            <a:avLst/>
          </a:prstGeom>
        </p:spPr>
      </p:pic>
      <p:sp>
        <p:nvSpPr>
          <p:cNvPr id="6" name="TextBox 5"/>
          <p:cNvSpPr txBox="1"/>
          <p:nvPr/>
        </p:nvSpPr>
        <p:spPr>
          <a:xfrm>
            <a:off x="751840" y="893122"/>
            <a:ext cx="7518400" cy="1354217"/>
          </a:xfrm>
          <a:prstGeom prst="rect">
            <a:avLst/>
          </a:prstGeom>
          <a:noFill/>
        </p:spPr>
        <p:txBody>
          <a:bodyPr wrap="square" rtlCol="0">
            <a:spAutoFit/>
          </a:bodyPr>
          <a:lstStyle/>
          <a:p>
            <a:r>
              <a:rPr lang="en-GB" sz="2400" dirty="0"/>
              <a:t>The backgrounds will also differ in colour here are some samples of the backgrounds.</a:t>
            </a:r>
          </a:p>
          <a:p>
            <a:pPr marL="2600325">
              <a:lnSpc>
                <a:spcPct val="150000"/>
              </a:lnSpc>
            </a:pPr>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8" name="TextBox 7"/>
          <p:cNvSpPr txBox="1"/>
          <p:nvPr/>
        </p:nvSpPr>
        <p:spPr>
          <a:xfrm>
            <a:off x="2514600" y="2743200"/>
            <a:ext cx="1333500" cy="369332"/>
          </a:xfrm>
          <a:prstGeom prst="rect">
            <a:avLst/>
          </a:prstGeom>
          <a:noFill/>
        </p:spPr>
        <p:txBody>
          <a:bodyPr wrap="square" rtlCol="0">
            <a:spAutoFit/>
          </a:bodyPr>
          <a:lstStyle/>
          <a:p>
            <a:pPr algn="ctr"/>
            <a:r>
              <a:rPr lang="en-US" dirty="0"/>
              <a:t>YELLOW</a:t>
            </a:r>
          </a:p>
        </p:txBody>
      </p:sp>
      <p:sp>
        <p:nvSpPr>
          <p:cNvPr id="9" name="TextBox 8"/>
          <p:cNvSpPr txBox="1"/>
          <p:nvPr/>
        </p:nvSpPr>
        <p:spPr>
          <a:xfrm>
            <a:off x="2514600" y="4902200"/>
            <a:ext cx="1333500" cy="369332"/>
          </a:xfrm>
          <a:prstGeom prst="rect">
            <a:avLst/>
          </a:prstGeom>
          <a:noFill/>
        </p:spPr>
        <p:txBody>
          <a:bodyPr wrap="square" rtlCol="0">
            <a:spAutoFit/>
          </a:bodyPr>
          <a:lstStyle/>
          <a:p>
            <a:pPr algn="ctr"/>
            <a:r>
              <a:rPr lang="en-US" dirty="0"/>
              <a:t>WHITE</a:t>
            </a:r>
          </a:p>
        </p:txBody>
      </p:sp>
      <p:sp>
        <p:nvSpPr>
          <p:cNvPr id="10" name="TextBox 9"/>
          <p:cNvSpPr txBox="1"/>
          <p:nvPr/>
        </p:nvSpPr>
        <p:spPr>
          <a:xfrm>
            <a:off x="5041900" y="4914900"/>
            <a:ext cx="1333500" cy="369332"/>
          </a:xfrm>
          <a:prstGeom prst="rect">
            <a:avLst/>
          </a:prstGeom>
          <a:noFill/>
        </p:spPr>
        <p:txBody>
          <a:bodyPr wrap="square" rtlCol="0">
            <a:spAutoFit/>
          </a:bodyPr>
          <a:lstStyle/>
          <a:p>
            <a:pPr algn="ctr"/>
            <a:r>
              <a:rPr lang="en-US" dirty="0"/>
              <a:t>RED</a:t>
            </a:r>
          </a:p>
        </p:txBody>
      </p:sp>
      <p:sp>
        <p:nvSpPr>
          <p:cNvPr id="11" name="TextBox 10"/>
          <p:cNvSpPr txBox="1"/>
          <p:nvPr/>
        </p:nvSpPr>
        <p:spPr>
          <a:xfrm>
            <a:off x="5041900" y="2743200"/>
            <a:ext cx="1333500" cy="369332"/>
          </a:xfrm>
          <a:prstGeom prst="rect">
            <a:avLst/>
          </a:prstGeom>
          <a:noFill/>
        </p:spPr>
        <p:txBody>
          <a:bodyPr wrap="square" rtlCol="0">
            <a:spAutoFit/>
          </a:bodyPr>
          <a:lstStyle/>
          <a:p>
            <a:pPr algn="ctr"/>
            <a:r>
              <a:rPr lang="en-US" dirty="0">
                <a:solidFill>
                  <a:schemeClr val="bg1"/>
                </a:solidFill>
              </a:rPr>
              <a:t>BLACK</a:t>
            </a:r>
          </a:p>
        </p:txBody>
      </p:sp>
    </p:spTree>
    <p:extLst>
      <p:ext uri="{BB962C8B-B14F-4D97-AF65-F5344CB8AC3E}">
        <p14:creationId xmlns:p14="http://schemas.microsoft.com/office/powerpoint/2010/main" val="124001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830997"/>
          </a:xfrm>
          <a:prstGeom prst="rect">
            <a:avLst/>
          </a:prstGeom>
          <a:noFill/>
        </p:spPr>
        <p:txBody>
          <a:bodyPr wrap="square" rtlCol="0">
            <a:spAutoFit/>
          </a:bodyPr>
          <a:lstStyle/>
          <a:p>
            <a:r>
              <a:rPr lang="en-GB" sz="2400" dirty="0"/>
              <a:t>Can you name them?</a:t>
            </a:r>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pic>
        <p:nvPicPr>
          <p:cNvPr id="3" name="Picture 2" descr="Background bla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0301" y="2885723"/>
            <a:ext cx="1859336" cy="1838677"/>
          </a:xfrm>
          <a:prstGeom prst="rect">
            <a:avLst/>
          </a:prstGeom>
        </p:spPr>
      </p:pic>
    </p:spTree>
    <p:extLst>
      <p:ext uri="{BB962C8B-B14F-4D97-AF65-F5344CB8AC3E}">
        <p14:creationId xmlns:p14="http://schemas.microsoft.com/office/powerpoint/2010/main" val="1286069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yellow.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0301" y="2885723"/>
            <a:ext cx="1854198" cy="1838678"/>
          </a:xfrm>
          <a:prstGeom prst="rect">
            <a:avLst/>
          </a:prstGeom>
        </p:spPr>
      </p:pic>
      <p:sp>
        <p:nvSpPr>
          <p:cNvPr id="6" name="TextBox 5"/>
          <p:cNvSpPr txBox="1"/>
          <p:nvPr/>
        </p:nvSpPr>
        <p:spPr>
          <a:xfrm>
            <a:off x="751840" y="893122"/>
            <a:ext cx="7518400" cy="830997"/>
          </a:xfrm>
          <a:prstGeom prst="rect">
            <a:avLst/>
          </a:prstGeom>
          <a:noFill/>
        </p:spPr>
        <p:txBody>
          <a:bodyPr wrap="square" rtlCol="0">
            <a:spAutoFit/>
          </a:bodyPr>
          <a:lstStyle/>
          <a:p>
            <a:r>
              <a:rPr lang="en-GB" sz="2400" dirty="0"/>
              <a:t>Can you name them?</a:t>
            </a:r>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2000035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ckground whit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9304" y="2897415"/>
            <a:ext cx="1828800" cy="1814285"/>
          </a:xfrm>
          <a:prstGeom prst="rect">
            <a:avLst/>
          </a:prstGeom>
        </p:spPr>
      </p:pic>
      <p:sp>
        <p:nvSpPr>
          <p:cNvPr id="6" name="TextBox 5"/>
          <p:cNvSpPr txBox="1"/>
          <p:nvPr/>
        </p:nvSpPr>
        <p:spPr>
          <a:xfrm>
            <a:off x="751840" y="893122"/>
            <a:ext cx="7518400" cy="830997"/>
          </a:xfrm>
          <a:prstGeom prst="rect">
            <a:avLst/>
          </a:prstGeom>
          <a:noFill/>
        </p:spPr>
        <p:txBody>
          <a:bodyPr wrap="square" rtlCol="0">
            <a:spAutoFit/>
          </a:bodyPr>
          <a:lstStyle/>
          <a:p>
            <a:r>
              <a:rPr lang="en-GB" sz="2400" dirty="0"/>
              <a:t>Can you name them?</a:t>
            </a:r>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1091305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r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9304" y="2918747"/>
            <a:ext cx="1828800" cy="1792953"/>
          </a:xfrm>
          <a:prstGeom prst="rect">
            <a:avLst/>
          </a:prstGeom>
        </p:spPr>
      </p:pic>
      <p:sp>
        <p:nvSpPr>
          <p:cNvPr id="6" name="TextBox 5"/>
          <p:cNvSpPr txBox="1"/>
          <p:nvPr/>
        </p:nvSpPr>
        <p:spPr>
          <a:xfrm>
            <a:off x="751840" y="893122"/>
            <a:ext cx="7518400" cy="830997"/>
          </a:xfrm>
          <a:prstGeom prst="rect">
            <a:avLst/>
          </a:prstGeom>
          <a:noFill/>
        </p:spPr>
        <p:txBody>
          <a:bodyPr wrap="square" rtlCol="0">
            <a:spAutoFit/>
          </a:bodyPr>
          <a:lstStyle/>
          <a:p>
            <a:r>
              <a:rPr lang="en-GB" sz="2400" dirty="0"/>
              <a:t>Can you name them?</a:t>
            </a:r>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3332817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2480" y="2264722"/>
            <a:ext cx="7518400" cy="2677656"/>
          </a:xfrm>
          <a:prstGeom prst="rect">
            <a:avLst/>
          </a:prstGeom>
          <a:noFill/>
        </p:spPr>
        <p:txBody>
          <a:bodyPr wrap="square" rtlCol="0">
            <a:spAutoFit/>
          </a:bodyPr>
          <a:lstStyle/>
          <a:p>
            <a:r>
              <a:rPr lang="en-GB" sz="2400" dirty="0"/>
              <a:t>This is a test of your memory of visual scenes.  You will be shown four scenes, each for 10 seconds.  Each scene contains a door and you will be asked about the door and its surroundings.  We will test your memory for each door scene by asking a series of questions involving the type of door, its colour, its surroundings and what object is above and in front of the door.  </a:t>
            </a:r>
          </a:p>
        </p:txBody>
      </p:sp>
      <p:sp>
        <p:nvSpPr>
          <p:cNvPr id="3" name="TextBox 2"/>
          <p:cNvSpPr txBox="1"/>
          <p:nvPr/>
        </p:nvSpPr>
        <p:spPr>
          <a:xfrm>
            <a:off x="1757680" y="557842"/>
            <a:ext cx="5598160" cy="584776"/>
          </a:xfrm>
          <a:prstGeom prst="rect">
            <a:avLst/>
          </a:prstGeom>
          <a:noFill/>
        </p:spPr>
        <p:txBody>
          <a:bodyPr wrap="square" rtlCol="0">
            <a:spAutoFit/>
          </a:bodyPr>
          <a:lstStyle/>
          <a:p>
            <a:pPr algn="ctr"/>
            <a:r>
              <a:rPr lang="en-US" sz="3200" b="1" dirty="0"/>
              <a:t>The Four Doors Memory Test</a:t>
            </a:r>
          </a:p>
        </p:txBody>
      </p:sp>
      <p:sp>
        <p:nvSpPr>
          <p:cNvPr id="2" name="Rounded Rectangle 1">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36132759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4" name="TextBox 3"/>
          <p:cNvSpPr txBox="1"/>
          <p:nvPr/>
        </p:nvSpPr>
        <p:spPr>
          <a:xfrm>
            <a:off x="751840" y="893122"/>
            <a:ext cx="7518400" cy="4308872"/>
          </a:xfrm>
          <a:prstGeom prst="rect">
            <a:avLst/>
          </a:prstGeom>
          <a:noFill/>
        </p:spPr>
        <p:txBody>
          <a:bodyPr wrap="square" rtlCol="0">
            <a:spAutoFit/>
          </a:bodyPr>
          <a:lstStyle/>
          <a:p>
            <a:r>
              <a:rPr lang="en-GB" sz="2400" dirty="0"/>
              <a:t>In front of each door will be a creature, either:</a:t>
            </a:r>
          </a:p>
          <a:p>
            <a:endParaRPr lang="en-GB" sz="2400" dirty="0"/>
          </a:p>
          <a:p>
            <a:pPr marL="2600325"/>
            <a:endParaRPr lang="en-GB" sz="2400" dirty="0"/>
          </a:p>
          <a:p>
            <a:pPr marL="2600325"/>
            <a:r>
              <a:rPr lang="en-GB" sz="2400" dirty="0"/>
              <a:t>a chicken</a:t>
            </a:r>
          </a:p>
          <a:p>
            <a:pPr marL="2600325"/>
            <a:endParaRPr lang="en-GB" sz="2400" dirty="0"/>
          </a:p>
          <a:p>
            <a:pPr marL="2600325"/>
            <a:r>
              <a:rPr lang="en-GB" sz="2400" dirty="0"/>
              <a:t>a dog</a:t>
            </a:r>
          </a:p>
          <a:p>
            <a:pPr marL="2600325"/>
            <a:endParaRPr lang="en-GB" sz="2400" dirty="0"/>
          </a:p>
          <a:p>
            <a:pPr marL="2600325"/>
            <a:r>
              <a:rPr lang="en-GB" sz="2400" dirty="0"/>
              <a:t>a cat</a:t>
            </a:r>
          </a:p>
          <a:p>
            <a:pPr marL="2600325"/>
            <a:endParaRPr lang="en-GB" sz="2400" dirty="0"/>
          </a:p>
          <a:p>
            <a:pPr marL="2600325"/>
            <a:r>
              <a:rPr lang="en-GB" sz="2400" dirty="0"/>
              <a:t>or</a:t>
            </a:r>
          </a:p>
          <a:p>
            <a:pPr marL="2600325">
              <a:lnSpc>
                <a:spcPct val="150000"/>
              </a:lnSpc>
            </a:pPr>
            <a:r>
              <a:rPr lang="en-GB" sz="2400" dirty="0"/>
              <a:t>a pig</a:t>
            </a:r>
          </a:p>
        </p:txBody>
      </p:sp>
    </p:spTree>
    <p:extLst>
      <p:ext uri="{BB962C8B-B14F-4D97-AF65-F5344CB8AC3E}">
        <p14:creationId xmlns:p14="http://schemas.microsoft.com/office/powerpoint/2010/main" val="2029376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pic>
        <p:nvPicPr>
          <p:cNvPr id="3" name="Picture 2" descr="Doors of Memory diagram new.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5736" y="22200"/>
            <a:ext cx="4846211" cy="6858000"/>
          </a:xfrm>
          <a:prstGeom prst="rect">
            <a:avLst/>
          </a:prstGeom>
        </p:spPr>
      </p:pic>
    </p:spTree>
    <p:extLst>
      <p:ext uri="{BB962C8B-B14F-4D97-AF65-F5344CB8AC3E}">
        <p14:creationId xmlns:p14="http://schemas.microsoft.com/office/powerpoint/2010/main" val="38647362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1100" y="1859340"/>
            <a:ext cx="6908800" cy="2554545"/>
          </a:xfrm>
          <a:prstGeom prst="rect">
            <a:avLst/>
          </a:prstGeom>
        </p:spPr>
        <p:txBody>
          <a:bodyPr wrap="square">
            <a:spAutoFit/>
          </a:bodyPr>
          <a:lstStyle/>
          <a:p>
            <a:r>
              <a:rPr lang="en-GB" sz="2000" dirty="0"/>
              <a:t>Your memory will be tested by asking a series of questions about the various door scenes.  For example we might ask “What colour is the house door?” To which the answer would be “</a:t>
            </a:r>
            <a:r>
              <a:rPr lang="en-GB" sz="2000" u="sng" dirty="0"/>
              <a:t>Yellow</a:t>
            </a:r>
            <a:r>
              <a:rPr lang="en-GB" sz="2000" dirty="0"/>
              <a:t>”. Or what type of door is yellow? To which the answer would be “House”. There are therefore many different questions we might ask. By far the best way of remembering is to store the picture of the door in your memory.  Trying to remember it in words will simply cause confusion.  </a:t>
            </a:r>
          </a:p>
        </p:txBody>
      </p:sp>
      <p:sp>
        <p:nvSpPr>
          <p:cNvPr id="4" name="Rounded Rectangle 3">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30766393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1100" y="2888040"/>
            <a:ext cx="6908800" cy="1015663"/>
          </a:xfrm>
          <a:prstGeom prst="rect">
            <a:avLst/>
          </a:prstGeom>
        </p:spPr>
        <p:txBody>
          <a:bodyPr wrap="square">
            <a:spAutoFit/>
          </a:bodyPr>
          <a:lstStyle/>
          <a:p>
            <a:r>
              <a:rPr lang="en-GB" sz="2000" dirty="0"/>
              <a:t>To remind you of which door is which, we ask you to keep on saying the name of each door out loud for another five times </a:t>
            </a:r>
          </a:p>
          <a:p>
            <a:r>
              <a:rPr lang="en-GB" sz="2000" dirty="0"/>
              <a:t>and then concentrate on the picture and its features.  </a:t>
            </a:r>
          </a:p>
        </p:txBody>
      </p:sp>
      <p:sp>
        <p:nvSpPr>
          <p:cNvPr id="3" name="Rounded Rectangle 2">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309138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1100" y="2888040"/>
            <a:ext cx="6908800" cy="1015663"/>
          </a:xfrm>
          <a:prstGeom prst="rect">
            <a:avLst/>
          </a:prstGeom>
        </p:spPr>
        <p:txBody>
          <a:bodyPr wrap="square">
            <a:spAutoFit/>
          </a:bodyPr>
          <a:lstStyle/>
          <a:p>
            <a:r>
              <a:rPr lang="en-GB" sz="2000" dirty="0"/>
              <a:t>After each door has been shown, we will check that you have noted each of the features before going on to the next picture and will correct any mistakes you might make.  </a:t>
            </a:r>
          </a:p>
        </p:txBody>
      </p:sp>
      <p:sp>
        <p:nvSpPr>
          <p:cNvPr id="3" name="Rounded Rectangle 2">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27617422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1100" y="2418140"/>
            <a:ext cx="6908800" cy="1938992"/>
          </a:xfrm>
          <a:prstGeom prst="rect">
            <a:avLst/>
          </a:prstGeom>
        </p:spPr>
        <p:txBody>
          <a:bodyPr wrap="square">
            <a:spAutoFit/>
          </a:bodyPr>
          <a:lstStyle/>
          <a:p>
            <a:r>
              <a:rPr lang="en-GB" sz="2000" dirty="0"/>
              <a:t>After you have seen all four doors, we will test your memory by asking questions.  </a:t>
            </a:r>
          </a:p>
          <a:p>
            <a:endParaRPr lang="en-GB" sz="2000" dirty="0"/>
          </a:p>
          <a:p>
            <a:r>
              <a:rPr lang="en-GB" sz="2000" dirty="0"/>
              <a:t>Do you yourself have any questions?  </a:t>
            </a:r>
          </a:p>
          <a:p>
            <a:endParaRPr lang="en-GB" sz="2000" dirty="0"/>
          </a:p>
          <a:p>
            <a:r>
              <a:rPr lang="en-GB" sz="2000" dirty="0"/>
              <a:t>If you are ready to start press NEXT.  </a:t>
            </a:r>
          </a:p>
        </p:txBody>
      </p:sp>
      <p:sp>
        <p:nvSpPr>
          <p:cNvPr id="3" name="Rounded Rectangle 2">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13356953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1100" y="2062540"/>
            <a:ext cx="6908800" cy="2554545"/>
          </a:xfrm>
          <a:prstGeom prst="rect">
            <a:avLst/>
          </a:prstGeom>
        </p:spPr>
        <p:txBody>
          <a:bodyPr wrap="square">
            <a:spAutoFit/>
          </a:bodyPr>
          <a:lstStyle/>
          <a:p>
            <a:r>
              <a:rPr lang="en-GB" sz="2000" dirty="0"/>
              <a:t>The first door will be a house door.  Please start saying </a:t>
            </a:r>
            <a:r>
              <a:rPr lang="en-GB" sz="2000" u="sng" dirty="0"/>
              <a:t>house</a:t>
            </a:r>
            <a:r>
              <a:rPr lang="en-GB" sz="2000" dirty="0"/>
              <a:t>, </a:t>
            </a:r>
            <a:r>
              <a:rPr lang="en-GB" sz="2000" u="sng" dirty="0"/>
              <a:t>house</a:t>
            </a:r>
            <a:r>
              <a:rPr lang="en-GB" sz="2000" dirty="0"/>
              <a:t>, </a:t>
            </a:r>
            <a:r>
              <a:rPr lang="en-GB" sz="2000" u="sng" dirty="0"/>
              <a:t>house</a:t>
            </a:r>
            <a:r>
              <a:rPr lang="en-GB" sz="2000" dirty="0"/>
              <a:t> and then press NEXT.  The door will then appear; keep on saying it for another five times and then concentrate on the picture and its features.  </a:t>
            </a:r>
          </a:p>
          <a:p>
            <a:endParaRPr lang="en-GB" sz="2000" dirty="0"/>
          </a:p>
          <a:p>
            <a:r>
              <a:rPr lang="en-GB" sz="2000" dirty="0"/>
              <a:t>Any further questions?  </a:t>
            </a:r>
          </a:p>
          <a:p>
            <a:endParaRPr lang="en-GB" sz="2000" dirty="0"/>
          </a:p>
          <a:p>
            <a:r>
              <a:rPr lang="en-GB" sz="2000" dirty="0"/>
              <a:t>Let’s begin. </a:t>
            </a:r>
          </a:p>
        </p:txBody>
      </p:sp>
      <p:sp>
        <p:nvSpPr>
          <p:cNvPr id="3" name="Rounded Rectangle 2">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30664012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467222"/>
            <a:ext cx="7594600" cy="1938992"/>
          </a:xfrm>
          <a:prstGeom prst="rect">
            <a:avLst/>
          </a:prstGeom>
        </p:spPr>
        <p:txBody>
          <a:bodyPr wrap="square">
            <a:spAutoFit/>
          </a:bodyPr>
          <a:lstStyle/>
          <a:p>
            <a:r>
              <a:rPr lang="en-GB" sz="2400" dirty="0"/>
              <a:t>Remember to keep saying house for another five times and then focus on the features of the picture.</a:t>
            </a:r>
          </a:p>
          <a:p>
            <a:endParaRPr lang="en-GB" sz="2400" dirty="0"/>
          </a:p>
          <a:p>
            <a:r>
              <a:rPr lang="en-GB" sz="2400" dirty="0"/>
              <a:t>Click NEXT to continue.  </a:t>
            </a:r>
          </a:p>
          <a:p>
            <a:r>
              <a:rPr lang="en-GB" sz="2400" dirty="0"/>
              <a:t> </a:t>
            </a:r>
          </a:p>
        </p:txBody>
      </p:sp>
      <p:sp>
        <p:nvSpPr>
          <p:cNvPr id="3" name="Rounded Rectangle 2">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4" name="TextBox 3"/>
          <p:cNvSpPr txBox="1"/>
          <p:nvPr/>
        </p:nvSpPr>
        <p:spPr>
          <a:xfrm>
            <a:off x="2125444" y="3379782"/>
            <a:ext cx="4551680" cy="584776"/>
          </a:xfrm>
          <a:prstGeom prst="rect">
            <a:avLst/>
          </a:prstGeom>
          <a:noFill/>
        </p:spPr>
        <p:txBody>
          <a:bodyPr wrap="square" rtlCol="0">
            <a:spAutoFit/>
          </a:bodyPr>
          <a:lstStyle/>
          <a:p>
            <a:pPr algn="ctr"/>
            <a:r>
              <a:rPr lang="en-US" sz="3200" b="1" dirty="0"/>
              <a:t>HOUSE, HOUSE, HOUSE…</a:t>
            </a:r>
          </a:p>
        </p:txBody>
      </p:sp>
    </p:spTree>
    <p:extLst>
      <p:ext uri="{BB962C8B-B14F-4D97-AF65-F5344CB8AC3E}">
        <p14:creationId xmlns:p14="http://schemas.microsoft.com/office/powerpoint/2010/main" val="26427190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99-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9574" y="0"/>
            <a:ext cx="4971446" cy="6537452"/>
          </a:xfrm>
          <a:prstGeom prst="rect">
            <a:avLst/>
          </a:prstGeom>
        </p:spPr>
      </p:pic>
      <p:pic>
        <p:nvPicPr>
          <p:cNvPr id="4" name="Picture 3" descr="cat png.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5765" y="5117806"/>
            <a:ext cx="970972" cy="1200756"/>
          </a:xfrm>
          <a:prstGeom prst="rect">
            <a:avLst/>
          </a:prstGeom>
        </p:spPr>
      </p:pic>
      <p:sp>
        <p:nvSpPr>
          <p:cNvPr id="5" name="TextBox 4"/>
          <p:cNvSpPr txBox="1"/>
          <p:nvPr/>
        </p:nvSpPr>
        <p:spPr>
          <a:xfrm>
            <a:off x="2397760" y="6450642"/>
            <a:ext cx="4551680" cy="369332"/>
          </a:xfrm>
          <a:prstGeom prst="rect">
            <a:avLst/>
          </a:prstGeom>
          <a:noFill/>
        </p:spPr>
        <p:txBody>
          <a:bodyPr wrap="square" rtlCol="0">
            <a:spAutoFit/>
          </a:bodyPr>
          <a:lstStyle/>
          <a:p>
            <a:pPr algn="ctr"/>
            <a:r>
              <a:rPr lang="en-US" b="1" dirty="0"/>
              <a:t>HOUSE</a:t>
            </a:r>
          </a:p>
        </p:txBody>
      </p:sp>
    </p:spTree>
    <p:extLst>
      <p:ext uri="{BB962C8B-B14F-4D97-AF65-F5344CB8AC3E}">
        <p14:creationId xmlns:p14="http://schemas.microsoft.com/office/powerpoint/2010/main" val="42068848"/>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467222"/>
            <a:ext cx="7594600" cy="4154983"/>
          </a:xfrm>
          <a:prstGeom prst="rect">
            <a:avLst/>
          </a:prstGeom>
        </p:spPr>
        <p:txBody>
          <a:bodyPr wrap="square">
            <a:spAutoFit/>
          </a:bodyPr>
          <a:lstStyle/>
          <a:p>
            <a:r>
              <a:rPr lang="en-GB" sz="2400" dirty="0"/>
              <a:t>We are now going to check that you have taken in all of the information required for the test.</a:t>
            </a:r>
          </a:p>
          <a:p>
            <a:endParaRPr lang="en-GB" sz="2400" dirty="0"/>
          </a:p>
          <a:p>
            <a:r>
              <a:rPr lang="en-GB" sz="2400" dirty="0"/>
              <a:t>What type of door was it?</a:t>
            </a:r>
          </a:p>
          <a:p>
            <a:r>
              <a:rPr lang="en-GB" sz="2400" dirty="0"/>
              <a:t>What colour was it?</a:t>
            </a:r>
          </a:p>
          <a:p>
            <a:r>
              <a:rPr lang="en-GB" sz="2400" dirty="0"/>
              <a:t>What colour was the background?</a:t>
            </a:r>
          </a:p>
          <a:p>
            <a:r>
              <a:rPr lang="en-GB" sz="2400" dirty="0"/>
              <a:t>What was above it?</a:t>
            </a:r>
          </a:p>
          <a:p>
            <a:r>
              <a:rPr lang="en-GB" sz="2400" dirty="0"/>
              <a:t>What creature was in front of it?</a:t>
            </a:r>
          </a:p>
          <a:p>
            <a:endParaRPr lang="en-GB" sz="2400" dirty="0"/>
          </a:p>
          <a:p>
            <a:r>
              <a:rPr lang="en-GB" sz="2400" dirty="0"/>
              <a:t>Click NEXT to continue.  </a:t>
            </a:r>
          </a:p>
          <a:p>
            <a:r>
              <a:rPr lang="en-GB" sz="2400" dirty="0"/>
              <a:t> </a:t>
            </a:r>
          </a:p>
        </p:txBody>
      </p:sp>
      <p:sp>
        <p:nvSpPr>
          <p:cNvPr id="3" name="Rounded Rectangle 2">
            <a:hlinkClick r:id="rId3" action="ppaction://hlinksldjump"/>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5" name="Rounded Rectangle 4">
            <a:hlinkClick r:id="" action="ppaction://hlinkshowjump?jump=nextslide"/>
          </p:cNvPr>
          <p:cNvSpPr/>
          <p:nvPr/>
        </p:nvSpPr>
        <p:spPr>
          <a:xfrm>
            <a:off x="857076"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BACK</a:t>
            </a:r>
          </a:p>
        </p:txBody>
      </p:sp>
    </p:spTree>
    <p:extLst>
      <p:ext uri="{BB962C8B-B14F-4D97-AF65-F5344CB8AC3E}">
        <p14:creationId xmlns:p14="http://schemas.microsoft.com/office/powerpoint/2010/main" val="3632533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3939539"/>
          </a:xfrm>
          <a:prstGeom prst="rect">
            <a:avLst/>
          </a:prstGeom>
          <a:noFill/>
        </p:spPr>
        <p:txBody>
          <a:bodyPr wrap="square" rtlCol="0">
            <a:spAutoFit/>
          </a:bodyPr>
          <a:lstStyle/>
          <a:p>
            <a:pPr>
              <a:lnSpc>
                <a:spcPct val="150000"/>
              </a:lnSpc>
            </a:pPr>
            <a:r>
              <a:rPr lang="en-GB" sz="2400" dirty="0"/>
              <a:t>You will see four types of door:</a:t>
            </a:r>
          </a:p>
          <a:p>
            <a:pPr marL="2600325">
              <a:lnSpc>
                <a:spcPct val="150000"/>
              </a:lnSpc>
            </a:pPr>
            <a:endParaRPr lang="en-GB" sz="2400" dirty="0"/>
          </a:p>
          <a:p>
            <a:pPr marL="2600325">
              <a:lnSpc>
                <a:spcPct val="150000"/>
              </a:lnSpc>
            </a:pPr>
            <a:r>
              <a:rPr lang="en-GB" sz="2400" dirty="0"/>
              <a:t>House door</a:t>
            </a:r>
          </a:p>
          <a:p>
            <a:pPr marL="2600325">
              <a:lnSpc>
                <a:spcPct val="150000"/>
              </a:lnSpc>
            </a:pPr>
            <a:r>
              <a:rPr lang="en-GB" sz="2400" dirty="0"/>
              <a:t>Church door</a:t>
            </a:r>
          </a:p>
          <a:p>
            <a:pPr marL="2600325">
              <a:lnSpc>
                <a:spcPct val="150000"/>
              </a:lnSpc>
            </a:pPr>
            <a:r>
              <a:rPr lang="en-GB" sz="2400" dirty="0"/>
              <a:t>Factory door</a:t>
            </a:r>
          </a:p>
          <a:p>
            <a:pPr marL="2600325">
              <a:lnSpc>
                <a:spcPct val="150000"/>
              </a:lnSpc>
            </a:pPr>
            <a:r>
              <a:rPr lang="en-GB" sz="2400" dirty="0"/>
              <a:t>or</a:t>
            </a:r>
          </a:p>
          <a:p>
            <a:pPr marL="2600325">
              <a:lnSpc>
                <a:spcPct val="150000"/>
              </a:lnSpc>
            </a:pPr>
            <a:r>
              <a:rPr lang="en-GB" sz="2400" dirty="0"/>
              <a:t>Gate</a:t>
            </a:r>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41689327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99-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9574" y="0"/>
            <a:ext cx="4971446" cy="6537452"/>
          </a:xfrm>
          <a:prstGeom prst="rect">
            <a:avLst/>
          </a:prstGeom>
        </p:spPr>
      </p:pic>
      <p:pic>
        <p:nvPicPr>
          <p:cNvPr id="4" name="Picture 3" descr="cat png.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5765" y="5117806"/>
            <a:ext cx="970972" cy="1200756"/>
          </a:xfrm>
          <a:prstGeom prst="rect">
            <a:avLst/>
          </a:prstGeom>
        </p:spPr>
      </p:pic>
      <p:sp>
        <p:nvSpPr>
          <p:cNvPr id="5" name="TextBox 4"/>
          <p:cNvSpPr txBox="1"/>
          <p:nvPr/>
        </p:nvSpPr>
        <p:spPr>
          <a:xfrm>
            <a:off x="2397760" y="6450642"/>
            <a:ext cx="4551680" cy="369332"/>
          </a:xfrm>
          <a:prstGeom prst="rect">
            <a:avLst/>
          </a:prstGeom>
          <a:noFill/>
        </p:spPr>
        <p:txBody>
          <a:bodyPr wrap="square" rtlCol="0">
            <a:spAutoFit/>
          </a:bodyPr>
          <a:lstStyle/>
          <a:p>
            <a:pPr algn="ctr"/>
            <a:r>
              <a:rPr lang="en-US" b="1" dirty="0"/>
              <a:t>HOUSE</a:t>
            </a:r>
          </a:p>
        </p:txBody>
      </p:sp>
    </p:spTree>
    <p:extLst>
      <p:ext uri="{BB962C8B-B14F-4D97-AF65-F5344CB8AC3E}">
        <p14:creationId xmlns:p14="http://schemas.microsoft.com/office/powerpoint/2010/main" val="43972951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xmlns:p14="http://schemas.microsoft.com/office/powerpoint/2010/main" spd="slow" advClick="0" advTm="2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467222"/>
            <a:ext cx="7594600" cy="4154983"/>
          </a:xfrm>
          <a:prstGeom prst="rect">
            <a:avLst/>
          </a:prstGeom>
        </p:spPr>
        <p:txBody>
          <a:bodyPr wrap="square">
            <a:spAutoFit/>
          </a:bodyPr>
          <a:lstStyle/>
          <a:p>
            <a:r>
              <a:rPr lang="en-GB" sz="2400" dirty="0"/>
              <a:t>We are now going to check that you have taken in all of the information required for the test.</a:t>
            </a:r>
          </a:p>
          <a:p>
            <a:endParaRPr lang="en-GB" sz="2400" dirty="0"/>
          </a:p>
          <a:p>
            <a:r>
              <a:rPr lang="en-GB" sz="2400" dirty="0"/>
              <a:t>What type of door was it?</a:t>
            </a:r>
          </a:p>
          <a:p>
            <a:r>
              <a:rPr lang="en-GB" sz="2400" dirty="0"/>
              <a:t>What colour was it?</a:t>
            </a:r>
          </a:p>
          <a:p>
            <a:r>
              <a:rPr lang="en-GB" sz="2400" dirty="0"/>
              <a:t>What colour was the background?</a:t>
            </a:r>
          </a:p>
          <a:p>
            <a:r>
              <a:rPr lang="en-GB" sz="2400" dirty="0"/>
              <a:t>What was above it?</a:t>
            </a:r>
          </a:p>
          <a:p>
            <a:r>
              <a:rPr lang="en-GB" sz="2400" dirty="0"/>
              <a:t>What creature was in front of it?</a:t>
            </a:r>
          </a:p>
          <a:p>
            <a:endParaRPr lang="en-GB" sz="2400" dirty="0"/>
          </a:p>
          <a:p>
            <a:r>
              <a:rPr lang="en-GB" sz="2400" dirty="0"/>
              <a:t>Click NEXT to continue.  </a:t>
            </a:r>
          </a:p>
          <a:p>
            <a:r>
              <a:rPr lang="en-GB" sz="2400" dirty="0"/>
              <a:t> </a:t>
            </a:r>
          </a:p>
        </p:txBody>
      </p:sp>
      <p:sp>
        <p:nvSpPr>
          <p:cNvPr id="3" name="Rounded Rectangle 2">
            <a:hlinkClick r:id="rId3" action="ppaction://hlinksldjump"/>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5" name="Rounded Rectangle 4">
            <a:hlinkClick r:id="" action="ppaction://hlinkshowjump?jump=previousslide"/>
          </p:cNvPr>
          <p:cNvSpPr/>
          <p:nvPr/>
        </p:nvSpPr>
        <p:spPr>
          <a:xfrm>
            <a:off x="857076"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BACK</a:t>
            </a:r>
          </a:p>
        </p:txBody>
      </p:sp>
    </p:spTree>
    <p:extLst>
      <p:ext uri="{BB962C8B-B14F-4D97-AF65-F5344CB8AC3E}">
        <p14:creationId xmlns:p14="http://schemas.microsoft.com/office/powerpoint/2010/main" val="34819999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643440"/>
            <a:ext cx="7594600" cy="1938992"/>
          </a:xfrm>
          <a:prstGeom prst="rect">
            <a:avLst/>
          </a:prstGeom>
        </p:spPr>
        <p:txBody>
          <a:bodyPr wrap="square">
            <a:spAutoFit/>
          </a:bodyPr>
          <a:lstStyle/>
          <a:p>
            <a:r>
              <a:rPr lang="en-GB" sz="2400" dirty="0"/>
              <a:t>The next picture will be the door of a factory. Remember to keep saying factory for another five times and then focus on the features of the picture.</a:t>
            </a:r>
          </a:p>
          <a:p>
            <a:r>
              <a:rPr lang="en-GB" sz="2400" dirty="0"/>
              <a:t>Click NEXT to continue.  </a:t>
            </a:r>
          </a:p>
          <a:p>
            <a:endParaRPr lang="en-GB" sz="2400" dirty="0"/>
          </a:p>
        </p:txBody>
      </p:sp>
      <p:sp>
        <p:nvSpPr>
          <p:cNvPr id="3" name="Rounded Rectangle 2">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4" name="TextBox 3"/>
          <p:cNvSpPr txBox="1"/>
          <p:nvPr/>
        </p:nvSpPr>
        <p:spPr>
          <a:xfrm>
            <a:off x="863600" y="3329270"/>
            <a:ext cx="7162800" cy="584776"/>
          </a:xfrm>
          <a:prstGeom prst="rect">
            <a:avLst/>
          </a:prstGeom>
          <a:noFill/>
        </p:spPr>
        <p:txBody>
          <a:bodyPr wrap="square" rtlCol="0">
            <a:spAutoFit/>
          </a:bodyPr>
          <a:lstStyle/>
          <a:p>
            <a:pPr algn="ctr"/>
            <a:r>
              <a:rPr lang="en-US" sz="3200" b="1" dirty="0"/>
              <a:t>FACTORY, FACTORY, FACTORY….</a:t>
            </a:r>
          </a:p>
        </p:txBody>
      </p:sp>
    </p:spTree>
    <p:extLst>
      <p:ext uri="{BB962C8B-B14F-4D97-AF65-F5344CB8AC3E}">
        <p14:creationId xmlns:p14="http://schemas.microsoft.com/office/powerpoint/2010/main" val="37631123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346.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801" y="0"/>
            <a:ext cx="4881880" cy="6419672"/>
          </a:xfrm>
          <a:prstGeom prst="rect">
            <a:avLst/>
          </a:prstGeom>
        </p:spPr>
      </p:pic>
      <p:pic>
        <p:nvPicPr>
          <p:cNvPr id="2" name="Picture 1" descr="gold-metal-sta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1759" y="834836"/>
            <a:ext cx="687623" cy="550098"/>
          </a:xfrm>
          <a:prstGeom prst="rect">
            <a:avLst/>
          </a:prstGeom>
        </p:spPr>
      </p:pic>
      <p:pic>
        <p:nvPicPr>
          <p:cNvPr id="6" name="Picture 5" descr="pig_PNG219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91164" y="4639024"/>
            <a:ext cx="1388002" cy="1384934"/>
          </a:xfrm>
          <a:prstGeom prst="rect">
            <a:avLst/>
          </a:prstGeom>
        </p:spPr>
      </p:pic>
      <p:sp>
        <p:nvSpPr>
          <p:cNvPr id="7" name="TextBox 6"/>
          <p:cNvSpPr txBox="1"/>
          <p:nvPr/>
        </p:nvSpPr>
        <p:spPr>
          <a:xfrm>
            <a:off x="3017600" y="6309360"/>
            <a:ext cx="3190160" cy="369332"/>
          </a:xfrm>
          <a:prstGeom prst="rect">
            <a:avLst/>
          </a:prstGeom>
          <a:noFill/>
        </p:spPr>
        <p:txBody>
          <a:bodyPr wrap="square" rtlCol="0">
            <a:spAutoFit/>
          </a:bodyPr>
          <a:lstStyle/>
          <a:p>
            <a:pPr algn="ctr"/>
            <a:r>
              <a:rPr lang="en-US" b="1" dirty="0"/>
              <a:t>FACTORY</a:t>
            </a:r>
          </a:p>
        </p:txBody>
      </p:sp>
    </p:spTree>
    <p:extLst>
      <p:ext uri="{BB962C8B-B14F-4D97-AF65-F5344CB8AC3E}">
        <p14:creationId xmlns:p14="http://schemas.microsoft.com/office/powerpoint/2010/main" val="4076712145"/>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467222"/>
            <a:ext cx="7594600" cy="3416320"/>
          </a:xfrm>
          <a:prstGeom prst="rect">
            <a:avLst/>
          </a:prstGeom>
        </p:spPr>
        <p:txBody>
          <a:bodyPr wrap="square">
            <a:spAutoFit/>
          </a:bodyPr>
          <a:lstStyle/>
          <a:p>
            <a:endParaRPr lang="en-GB" sz="2400" dirty="0"/>
          </a:p>
          <a:p>
            <a:r>
              <a:rPr lang="en-GB" sz="2400" dirty="0"/>
              <a:t>What type of door have you just seen?</a:t>
            </a:r>
          </a:p>
          <a:p>
            <a:r>
              <a:rPr lang="en-GB" sz="2400" dirty="0"/>
              <a:t>What was its colour?</a:t>
            </a:r>
          </a:p>
          <a:p>
            <a:r>
              <a:rPr lang="en-GB" sz="2400" dirty="0"/>
              <a:t>What colour was its background?</a:t>
            </a:r>
          </a:p>
          <a:p>
            <a:r>
              <a:rPr lang="en-GB" sz="2400" dirty="0"/>
              <a:t>What was above it?</a:t>
            </a:r>
          </a:p>
          <a:p>
            <a:r>
              <a:rPr lang="en-GB" sz="2400" dirty="0"/>
              <a:t>What was in front of it?</a:t>
            </a:r>
          </a:p>
          <a:p>
            <a:endParaRPr lang="en-GB" sz="2400" dirty="0"/>
          </a:p>
          <a:p>
            <a:r>
              <a:rPr lang="en-GB" sz="2400" dirty="0"/>
              <a:t>Click NEXT to continue.  </a:t>
            </a:r>
          </a:p>
          <a:p>
            <a:r>
              <a:rPr lang="en-GB" sz="2400" dirty="0"/>
              <a:t> </a:t>
            </a:r>
          </a:p>
        </p:txBody>
      </p:sp>
      <p:sp>
        <p:nvSpPr>
          <p:cNvPr id="3" name="Rounded Rectangle 2">
            <a:hlinkClick r:id="rId3" action="ppaction://hlinksldjump"/>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5" name="Rounded Rectangle 4">
            <a:hlinkClick r:id="" action="ppaction://hlinkshowjump?jump=nextslide"/>
          </p:cNvPr>
          <p:cNvSpPr/>
          <p:nvPr/>
        </p:nvSpPr>
        <p:spPr>
          <a:xfrm>
            <a:off x="857076"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BACK</a:t>
            </a:r>
          </a:p>
        </p:txBody>
      </p:sp>
    </p:spTree>
    <p:extLst>
      <p:ext uri="{BB962C8B-B14F-4D97-AF65-F5344CB8AC3E}">
        <p14:creationId xmlns:p14="http://schemas.microsoft.com/office/powerpoint/2010/main" val="25881812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346.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801" y="0"/>
            <a:ext cx="4881880" cy="6419672"/>
          </a:xfrm>
          <a:prstGeom prst="rect">
            <a:avLst/>
          </a:prstGeom>
        </p:spPr>
      </p:pic>
      <p:pic>
        <p:nvPicPr>
          <p:cNvPr id="2" name="Picture 1" descr="gold-metal-sta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1759" y="834836"/>
            <a:ext cx="687623" cy="550098"/>
          </a:xfrm>
          <a:prstGeom prst="rect">
            <a:avLst/>
          </a:prstGeom>
        </p:spPr>
      </p:pic>
      <p:pic>
        <p:nvPicPr>
          <p:cNvPr id="6" name="Picture 5" descr="pig_PNG219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91164" y="4639024"/>
            <a:ext cx="1388002" cy="1384934"/>
          </a:xfrm>
          <a:prstGeom prst="rect">
            <a:avLst/>
          </a:prstGeom>
        </p:spPr>
      </p:pic>
      <p:sp>
        <p:nvSpPr>
          <p:cNvPr id="7" name="TextBox 6"/>
          <p:cNvSpPr txBox="1"/>
          <p:nvPr/>
        </p:nvSpPr>
        <p:spPr>
          <a:xfrm>
            <a:off x="3017600" y="6309360"/>
            <a:ext cx="3190160" cy="369332"/>
          </a:xfrm>
          <a:prstGeom prst="rect">
            <a:avLst/>
          </a:prstGeom>
          <a:noFill/>
        </p:spPr>
        <p:txBody>
          <a:bodyPr wrap="square" rtlCol="0">
            <a:spAutoFit/>
          </a:bodyPr>
          <a:lstStyle/>
          <a:p>
            <a:pPr algn="ctr"/>
            <a:r>
              <a:rPr lang="en-US" b="1" dirty="0"/>
              <a:t>FACTORY</a:t>
            </a:r>
          </a:p>
        </p:txBody>
      </p:sp>
    </p:spTree>
    <p:extLst>
      <p:ext uri="{BB962C8B-B14F-4D97-AF65-F5344CB8AC3E}">
        <p14:creationId xmlns:p14="http://schemas.microsoft.com/office/powerpoint/2010/main" val="365392693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xmlns:p14="http://schemas.microsoft.com/office/powerpoint/2010/main" spd="slow" advClick="0" advTm="2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467222"/>
            <a:ext cx="7594600" cy="3416320"/>
          </a:xfrm>
          <a:prstGeom prst="rect">
            <a:avLst/>
          </a:prstGeom>
        </p:spPr>
        <p:txBody>
          <a:bodyPr wrap="square">
            <a:spAutoFit/>
          </a:bodyPr>
          <a:lstStyle/>
          <a:p>
            <a:endParaRPr lang="en-GB" sz="2400" dirty="0"/>
          </a:p>
          <a:p>
            <a:r>
              <a:rPr lang="en-GB" sz="2400" dirty="0"/>
              <a:t>What type of door have you just seen?</a:t>
            </a:r>
          </a:p>
          <a:p>
            <a:r>
              <a:rPr lang="en-GB" sz="2400" dirty="0"/>
              <a:t>What was its colour?</a:t>
            </a:r>
          </a:p>
          <a:p>
            <a:r>
              <a:rPr lang="en-GB" sz="2400" dirty="0"/>
              <a:t>What colour was its background?</a:t>
            </a:r>
          </a:p>
          <a:p>
            <a:r>
              <a:rPr lang="en-GB" sz="2400" dirty="0"/>
              <a:t>What was above it?</a:t>
            </a:r>
          </a:p>
          <a:p>
            <a:r>
              <a:rPr lang="en-GB" sz="2400" dirty="0"/>
              <a:t>What was in front of it?</a:t>
            </a:r>
          </a:p>
          <a:p>
            <a:endParaRPr lang="en-GB" sz="2400" dirty="0"/>
          </a:p>
          <a:p>
            <a:r>
              <a:rPr lang="en-GB" sz="2400" dirty="0"/>
              <a:t>Click NEXT to continue.  </a:t>
            </a:r>
          </a:p>
          <a:p>
            <a:r>
              <a:rPr lang="en-GB" sz="2400" dirty="0"/>
              <a:t> </a:t>
            </a:r>
          </a:p>
        </p:txBody>
      </p:sp>
      <p:sp>
        <p:nvSpPr>
          <p:cNvPr id="3" name="Rounded Rectangle 2">
            <a:hlinkClick r:id="rId3" action="ppaction://hlinksldjump"/>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5" name="Rounded Rectangle 4">
            <a:hlinkClick r:id="" action="ppaction://hlinkshowjump?jump=previousslide"/>
          </p:cNvPr>
          <p:cNvSpPr/>
          <p:nvPr/>
        </p:nvSpPr>
        <p:spPr>
          <a:xfrm>
            <a:off x="857076"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BACK</a:t>
            </a:r>
          </a:p>
        </p:txBody>
      </p:sp>
    </p:spTree>
    <p:extLst>
      <p:ext uri="{BB962C8B-B14F-4D97-AF65-F5344CB8AC3E}">
        <p14:creationId xmlns:p14="http://schemas.microsoft.com/office/powerpoint/2010/main" val="24744636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821240"/>
            <a:ext cx="7594600" cy="1569660"/>
          </a:xfrm>
          <a:prstGeom prst="rect">
            <a:avLst/>
          </a:prstGeom>
        </p:spPr>
        <p:txBody>
          <a:bodyPr wrap="square">
            <a:spAutoFit/>
          </a:bodyPr>
          <a:lstStyle/>
          <a:p>
            <a:r>
              <a:rPr lang="en-GB" sz="2400" dirty="0"/>
              <a:t>The next picture will be a gate. Remember to keep saying gate for another five times and then focus on the features of the picture.</a:t>
            </a:r>
          </a:p>
          <a:p>
            <a:r>
              <a:rPr lang="en-GB" sz="2400" dirty="0"/>
              <a:t>Click NEXT to continue.  </a:t>
            </a:r>
          </a:p>
        </p:txBody>
      </p:sp>
      <p:sp>
        <p:nvSpPr>
          <p:cNvPr id="3" name="Rounded Rectangle 2">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4" name="TextBox 3"/>
          <p:cNvSpPr txBox="1"/>
          <p:nvPr/>
        </p:nvSpPr>
        <p:spPr>
          <a:xfrm>
            <a:off x="2153920" y="3697282"/>
            <a:ext cx="4551680" cy="584776"/>
          </a:xfrm>
          <a:prstGeom prst="rect">
            <a:avLst/>
          </a:prstGeom>
          <a:noFill/>
        </p:spPr>
        <p:txBody>
          <a:bodyPr wrap="square" rtlCol="0">
            <a:spAutoFit/>
          </a:bodyPr>
          <a:lstStyle/>
          <a:p>
            <a:pPr algn="ctr"/>
            <a:r>
              <a:rPr lang="en-US" sz="3200" b="1" dirty="0"/>
              <a:t>GATE, GATE, GATE…..</a:t>
            </a:r>
          </a:p>
        </p:txBody>
      </p:sp>
    </p:spTree>
    <p:extLst>
      <p:ext uri="{BB962C8B-B14F-4D97-AF65-F5344CB8AC3E}">
        <p14:creationId xmlns:p14="http://schemas.microsoft.com/office/powerpoint/2010/main" val="20832694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793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3788" y="121920"/>
            <a:ext cx="4963160" cy="6526556"/>
          </a:xfrm>
          <a:prstGeom prst="rect">
            <a:avLst/>
          </a:prstGeom>
        </p:spPr>
      </p:pic>
      <p:pic>
        <p:nvPicPr>
          <p:cNvPr id="5" name="Picture 4" descr="dog png.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058599" y="4900450"/>
            <a:ext cx="565009" cy="686848"/>
          </a:xfrm>
          <a:prstGeom prst="rect">
            <a:avLst/>
          </a:prstGeom>
        </p:spPr>
      </p:pic>
      <p:sp>
        <p:nvSpPr>
          <p:cNvPr id="4" name="TextBox 3"/>
          <p:cNvSpPr txBox="1"/>
          <p:nvPr/>
        </p:nvSpPr>
        <p:spPr>
          <a:xfrm>
            <a:off x="2611120" y="6390640"/>
            <a:ext cx="4307840" cy="369332"/>
          </a:xfrm>
          <a:prstGeom prst="rect">
            <a:avLst/>
          </a:prstGeom>
          <a:noFill/>
        </p:spPr>
        <p:txBody>
          <a:bodyPr wrap="square" rtlCol="0">
            <a:spAutoFit/>
          </a:bodyPr>
          <a:lstStyle/>
          <a:p>
            <a:pPr algn="ctr"/>
            <a:r>
              <a:rPr lang="en-US" b="1" dirty="0"/>
              <a:t>GATE</a:t>
            </a:r>
          </a:p>
        </p:txBody>
      </p:sp>
    </p:spTree>
    <p:extLst>
      <p:ext uri="{BB962C8B-B14F-4D97-AF65-F5344CB8AC3E}">
        <p14:creationId xmlns:p14="http://schemas.microsoft.com/office/powerpoint/2010/main" val="1343644471"/>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467222"/>
            <a:ext cx="7594600" cy="3416320"/>
          </a:xfrm>
          <a:prstGeom prst="rect">
            <a:avLst/>
          </a:prstGeom>
        </p:spPr>
        <p:txBody>
          <a:bodyPr wrap="square">
            <a:spAutoFit/>
          </a:bodyPr>
          <a:lstStyle/>
          <a:p>
            <a:endParaRPr lang="en-GB" sz="2400" dirty="0"/>
          </a:p>
          <a:p>
            <a:r>
              <a:rPr lang="en-GB" sz="2400" dirty="0"/>
              <a:t>What type have you just seen?</a:t>
            </a:r>
          </a:p>
          <a:p>
            <a:r>
              <a:rPr lang="en-GB" sz="2400" dirty="0"/>
              <a:t>What was its colour?</a:t>
            </a:r>
          </a:p>
          <a:p>
            <a:r>
              <a:rPr lang="en-GB" sz="2400" dirty="0"/>
              <a:t>What colour was its background?</a:t>
            </a:r>
          </a:p>
          <a:p>
            <a:r>
              <a:rPr lang="en-GB" sz="2400" dirty="0"/>
              <a:t>What was above it?</a:t>
            </a:r>
          </a:p>
          <a:p>
            <a:r>
              <a:rPr lang="en-GB" sz="2400" dirty="0"/>
              <a:t>What was in front of it?</a:t>
            </a:r>
          </a:p>
          <a:p>
            <a:endParaRPr lang="en-GB" sz="2400" dirty="0"/>
          </a:p>
          <a:p>
            <a:r>
              <a:rPr lang="en-GB" sz="2400" dirty="0"/>
              <a:t>Click NEXT to continue.  </a:t>
            </a:r>
          </a:p>
          <a:p>
            <a:r>
              <a:rPr lang="en-GB" sz="2400" dirty="0"/>
              <a:t> </a:t>
            </a:r>
          </a:p>
        </p:txBody>
      </p:sp>
      <p:sp>
        <p:nvSpPr>
          <p:cNvPr id="3" name="Rounded Rectangle 2">
            <a:hlinkClick r:id="rId3" action="ppaction://hlinksldjump"/>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5" name="Rounded Rectangle 4">
            <a:hlinkClick r:id="" action="ppaction://hlinkshowjump?jump=nextslide"/>
          </p:cNvPr>
          <p:cNvSpPr/>
          <p:nvPr/>
        </p:nvSpPr>
        <p:spPr>
          <a:xfrm>
            <a:off x="857076"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BACK</a:t>
            </a:r>
          </a:p>
        </p:txBody>
      </p:sp>
    </p:spTree>
    <p:extLst>
      <p:ext uri="{BB962C8B-B14F-4D97-AF65-F5344CB8AC3E}">
        <p14:creationId xmlns:p14="http://schemas.microsoft.com/office/powerpoint/2010/main" val="1580182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3939539"/>
          </a:xfrm>
          <a:prstGeom prst="rect">
            <a:avLst/>
          </a:prstGeom>
          <a:noFill/>
        </p:spPr>
        <p:txBody>
          <a:bodyPr wrap="square" rtlCol="0">
            <a:spAutoFit/>
          </a:bodyPr>
          <a:lstStyle/>
          <a:p>
            <a:pPr>
              <a:lnSpc>
                <a:spcPct val="150000"/>
              </a:lnSpc>
            </a:pPr>
            <a:r>
              <a:rPr lang="en-GB" sz="2400" dirty="0"/>
              <a:t>Each door will have something above it:</a:t>
            </a:r>
          </a:p>
          <a:p>
            <a:pPr marL="2600325">
              <a:lnSpc>
                <a:spcPct val="150000"/>
              </a:lnSpc>
            </a:pPr>
            <a:endParaRPr lang="en-GB" sz="2400" dirty="0"/>
          </a:p>
          <a:p>
            <a:pPr marL="2600325">
              <a:lnSpc>
                <a:spcPct val="150000"/>
              </a:lnSpc>
            </a:pPr>
            <a:r>
              <a:rPr lang="en-GB" sz="2400" dirty="0"/>
              <a:t>Star</a:t>
            </a:r>
          </a:p>
          <a:p>
            <a:pPr marL="2600325">
              <a:lnSpc>
                <a:spcPct val="150000"/>
              </a:lnSpc>
            </a:pPr>
            <a:r>
              <a:rPr lang="en-GB" sz="2400" dirty="0"/>
              <a:t>Balcony</a:t>
            </a:r>
          </a:p>
          <a:p>
            <a:pPr marL="2600325">
              <a:lnSpc>
                <a:spcPct val="150000"/>
              </a:lnSpc>
            </a:pPr>
            <a:r>
              <a:rPr lang="en-GB" sz="2400" dirty="0"/>
              <a:t>Window</a:t>
            </a:r>
          </a:p>
          <a:p>
            <a:pPr marL="2600325">
              <a:lnSpc>
                <a:spcPct val="150000"/>
              </a:lnSpc>
            </a:pPr>
            <a:r>
              <a:rPr lang="en-GB" sz="2400" dirty="0"/>
              <a:t>or</a:t>
            </a:r>
          </a:p>
          <a:p>
            <a:pPr marL="2600325">
              <a:lnSpc>
                <a:spcPct val="150000"/>
              </a:lnSpc>
            </a:pPr>
            <a:r>
              <a:rPr lang="en-GB" sz="2400" dirty="0"/>
              <a:t>Statue</a:t>
            </a:r>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20348073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793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3788" y="121920"/>
            <a:ext cx="4963160" cy="6526556"/>
          </a:xfrm>
          <a:prstGeom prst="rect">
            <a:avLst/>
          </a:prstGeom>
        </p:spPr>
      </p:pic>
      <p:pic>
        <p:nvPicPr>
          <p:cNvPr id="5" name="Picture 4" descr="dog png.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058599" y="4900450"/>
            <a:ext cx="565009" cy="686848"/>
          </a:xfrm>
          <a:prstGeom prst="rect">
            <a:avLst/>
          </a:prstGeom>
        </p:spPr>
      </p:pic>
      <p:sp>
        <p:nvSpPr>
          <p:cNvPr id="4" name="TextBox 3"/>
          <p:cNvSpPr txBox="1"/>
          <p:nvPr/>
        </p:nvSpPr>
        <p:spPr>
          <a:xfrm>
            <a:off x="2611120" y="6390640"/>
            <a:ext cx="4307840" cy="369332"/>
          </a:xfrm>
          <a:prstGeom prst="rect">
            <a:avLst/>
          </a:prstGeom>
          <a:noFill/>
        </p:spPr>
        <p:txBody>
          <a:bodyPr wrap="square" rtlCol="0">
            <a:spAutoFit/>
          </a:bodyPr>
          <a:lstStyle/>
          <a:p>
            <a:pPr algn="ctr"/>
            <a:r>
              <a:rPr lang="en-US" b="1" dirty="0"/>
              <a:t>GATE</a:t>
            </a:r>
          </a:p>
        </p:txBody>
      </p:sp>
    </p:spTree>
    <p:extLst>
      <p:ext uri="{BB962C8B-B14F-4D97-AF65-F5344CB8AC3E}">
        <p14:creationId xmlns:p14="http://schemas.microsoft.com/office/powerpoint/2010/main" val="61594507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xmlns:p14="http://schemas.microsoft.com/office/powerpoint/2010/main" spd="slow" advClick="0" advTm="2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467222"/>
            <a:ext cx="7594600" cy="3416320"/>
          </a:xfrm>
          <a:prstGeom prst="rect">
            <a:avLst/>
          </a:prstGeom>
        </p:spPr>
        <p:txBody>
          <a:bodyPr wrap="square">
            <a:spAutoFit/>
          </a:bodyPr>
          <a:lstStyle/>
          <a:p>
            <a:endParaRPr lang="en-GB" sz="2400" dirty="0"/>
          </a:p>
          <a:p>
            <a:r>
              <a:rPr lang="en-GB" sz="2400" dirty="0"/>
              <a:t>What type have you just seen?</a:t>
            </a:r>
          </a:p>
          <a:p>
            <a:r>
              <a:rPr lang="en-GB" sz="2400" dirty="0"/>
              <a:t>What was its colour?</a:t>
            </a:r>
          </a:p>
          <a:p>
            <a:r>
              <a:rPr lang="en-GB" sz="2400" dirty="0"/>
              <a:t>What colour was its background?</a:t>
            </a:r>
          </a:p>
          <a:p>
            <a:r>
              <a:rPr lang="en-GB" sz="2400" dirty="0"/>
              <a:t>What was above it?</a:t>
            </a:r>
          </a:p>
          <a:p>
            <a:r>
              <a:rPr lang="en-GB" sz="2400" dirty="0"/>
              <a:t>What was in front of it?</a:t>
            </a:r>
          </a:p>
          <a:p>
            <a:endParaRPr lang="en-GB" sz="2400" dirty="0"/>
          </a:p>
          <a:p>
            <a:r>
              <a:rPr lang="en-GB" sz="2400" dirty="0"/>
              <a:t>Click NEXT to continue.  </a:t>
            </a:r>
          </a:p>
          <a:p>
            <a:r>
              <a:rPr lang="en-GB" sz="2400" dirty="0"/>
              <a:t> </a:t>
            </a:r>
          </a:p>
        </p:txBody>
      </p:sp>
      <p:sp>
        <p:nvSpPr>
          <p:cNvPr id="3" name="Rounded Rectangle 2">
            <a:hlinkClick r:id="rId3" action="ppaction://hlinksldjump"/>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5" name="Rounded Rectangle 4">
            <a:hlinkClick r:id="" action="ppaction://hlinkshowjump?jump=previousslide"/>
          </p:cNvPr>
          <p:cNvSpPr/>
          <p:nvPr/>
        </p:nvSpPr>
        <p:spPr>
          <a:xfrm>
            <a:off x="857076"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BACK</a:t>
            </a:r>
          </a:p>
        </p:txBody>
      </p:sp>
    </p:spTree>
    <p:extLst>
      <p:ext uri="{BB962C8B-B14F-4D97-AF65-F5344CB8AC3E}">
        <p14:creationId xmlns:p14="http://schemas.microsoft.com/office/powerpoint/2010/main" val="32150668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999040"/>
            <a:ext cx="7594600" cy="1938992"/>
          </a:xfrm>
          <a:prstGeom prst="rect">
            <a:avLst/>
          </a:prstGeom>
        </p:spPr>
        <p:txBody>
          <a:bodyPr wrap="square">
            <a:spAutoFit/>
          </a:bodyPr>
          <a:lstStyle/>
          <a:p>
            <a:r>
              <a:rPr lang="en-GB" sz="2400" dirty="0"/>
              <a:t>Then the next picture will be a church. Remember to keep saying church for another five times and then focus on the features of the picture.</a:t>
            </a:r>
          </a:p>
          <a:p>
            <a:r>
              <a:rPr lang="en-GB" sz="2400" dirty="0"/>
              <a:t>Click NEXT to continue.  </a:t>
            </a:r>
          </a:p>
          <a:p>
            <a:endParaRPr lang="en-GB" sz="2400" dirty="0"/>
          </a:p>
        </p:txBody>
      </p:sp>
      <p:sp>
        <p:nvSpPr>
          <p:cNvPr id="3" name="Rounded Rectangle 2">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5" name="TextBox 4"/>
          <p:cNvSpPr txBox="1"/>
          <p:nvPr/>
        </p:nvSpPr>
        <p:spPr>
          <a:xfrm>
            <a:off x="825500" y="3773482"/>
            <a:ext cx="7213600" cy="584776"/>
          </a:xfrm>
          <a:prstGeom prst="rect">
            <a:avLst/>
          </a:prstGeom>
          <a:noFill/>
        </p:spPr>
        <p:txBody>
          <a:bodyPr wrap="square" rtlCol="0">
            <a:spAutoFit/>
          </a:bodyPr>
          <a:lstStyle/>
          <a:p>
            <a:pPr algn="ctr"/>
            <a:r>
              <a:rPr lang="en-US" sz="3200" b="1" dirty="0"/>
              <a:t>CHURCH, CHURCH, CHURCH…</a:t>
            </a:r>
          </a:p>
        </p:txBody>
      </p:sp>
    </p:spTree>
    <p:extLst>
      <p:ext uri="{BB962C8B-B14F-4D97-AF65-F5344CB8AC3E}">
        <p14:creationId xmlns:p14="http://schemas.microsoft.com/office/powerpoint/2010/main" val="3502561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038.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2959" y="0"/>
            <a:ext cx="4912340" cy="6459728"/>
          </a:xfrm>
          <a:prstGeom prst="rect">
            <a:avLst/>
          </a:prstGeom>
        </p:spPr>
      </p:pic>
      <p:sp>
        <p:nvSpPr>
          <p:cNvPr id="4" name="TextBox 3"/>
          <p:cNvSpPr txBox="1"/>
          <p:nvPr/>
        </p:nvSpPr>
        <p:spPr>
          <a:xfrm>
            <a:off x="2448560" y="6309360"/>
            <a:ext cx="4429760" cy="369332"/>
          </a:xfrm>
          <a:prstGeom prst="rect">
            <a:avLst/>
          </a:prstGeom>
          <a:noFill/>
        </p:spPr>
        <p:txBody>
          <a:bodyPr wrap="square" rtlCol="0">
            <a:spAutoFit/>
          </a:bodyPr>
          <a:lstStyle/>
          <a:p>
            <a:pPr algn="ctr"/>
            <a:r>
              <a:rPr lang="en-US" b="1" dirty="0"/>
              <a:t>CHURCH</a:t>
            </a:r>
          </a:p>
        </p:txBody>
      </p:sp>
      <p:pic>
        <p:nvPicPr>
          <p:cNvPr id="3" name="Picture 2" descr="chicken_PNG215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281" y="5293360"/>
            <a:ext cx="662412" cy="894080"/>
          </a:xfrm>
          <a:prstGeom prst="rect">
            <a:avLst/>
          </a:prstGeom>
        </p:spPr>
      </p:pic>
    </p:spTree>
    <p:extLst>
      <p:ext uri="{BB962C8B-B14F-4D97-AF65-F5344CB8AC3E}">
        <p14:creationId xmlns:p14="http://schemas.microsoft.com/office/powerpoint/2010/main" val="3526897070"/>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xmlns:p14="http://schemas.microsoft.com/office/powerpoint/2010/main" spd="slow" advClick="0" advTm="10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467222"/>
            <a:ext cx="7594600" cy="3416320"/>
          </a:xfrm>
          <a:prstGeom prst="rect">
            <a:avLst/>
          </a:prstGeom>
        </p:spPr>
        <p:txBody>
          <a:bodyPr wrap="square">
            <a:spAutoFit/>
          </a:bodyPr>
          <a:lstStyle/>
          <a:p>
            <a:endParaRPr lang="en-GB" sz="2400" dirty="0"/>
          </a:p>
          <a:p>
            <a:r>
              <a:rPr lang="en-GB" sz="2400" dirty="0"/>
              <a:t>What type have you just seen?</a:t>
            </a:r>
          </a:p>
          <a:p>
            <a:r>
              <a:rPr lang="en-GB" sz="2400" dirty="0"/>
              <a:t>What was its colour?</a:t>
            </a:r>
          </a:p>
          <a:p>
            <a:r>
              <a:rPr lang="en-GB" sz="2400" dirty="0"/>
              <a:t>What colour was its background?</a:t>
            </a:r>
          </a:p>
          <a:p>
            <a:r>
              <a:rPr lang="en-GB" sz="2400" dirty="0"/>
              <a:t>What was above it?</a:t>
            </a:r>
          </a:p>
          <a:p>
            <a:r>
              <a:rPr lang="en-GB" sz="2400" dirty="0"/>
              <a:t>What was in front of it?</a:t>
            </a:r>
          </a:p>
          <a:p>
            <a:endParaRPr lang="en-GB" sz="2400" dirty="0"/>
          </a:p>
          <a:p>
            <a:r>
              <a:rPr lang="en-GB" sz="2400" dirty="0"/>
              <a:t>Click NEXT to continue.  </a:t>
            </a:r>
          </a:p>
          <a:p>
            <a:r>
              <a:rPr lang="en-GB" sz="2400" dirty="0"/>
              <a:t> </a:t>
            </a:r>
          </a:p>
        </p:txBody>
      </p:sp>
      <p:sp>
        <p:nvSpPr>
          <p:cNvPr id="3" name="Rounded Rectangle 2">
            <a:hlinkClick r:id="rId3" action="ppaction://hlinksldjump"/>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5" name="Rounded Rectangle 4">
            <a:hlinkClick r:id="" action="ppaction://hlinkshowjump?jump=nextslide"/>
          </p:cNvPr>
          <p:cNvSpPr/>
          <p:nvPr/>
        </p:nvSpPr>
        <p:spPr>
          <a:xfrm>
            <a:off x="857076"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BACK</a:t>
            </a:r>
          </a:p>
        </p:txBody>
      </p:sp>
    </p:spTree>
    <p:extLst>
      <p:ext uri="{BB962C8B-B14F-4D97-AF65-F5344CB8AC3E}">
        <p14:creationId xmlns:p14="http://schemas.microsoft.com/office/powerpoint/2010/main" val="41731182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038.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2959" y="0"/>
            <a:ext cx="4912340" cy="6459728"/>
          </a:xfrm>
          <a:prstGeom prst="rect">
            <a:avLst/>
          </a:prstGeom>
        </p:spPr>
      </p:pic>
      <p:sp>
        <p:nvSpPr>
          <p:cNvPr id="4" name="TextBox 3"/>
          <p:cNvSpPr txBox="1"/>
          <p:nvPr/>
        </p:nvSpPr>
        <p:spPr>
          <a:xfrm>
            <a:off x="2448560" y="6309360"/>
            <a:ext cx="4429760" cy="369332"/>
          </a:xfrm>
          <a:prstGeom prst="rect">
            <a:avLst/>
          </a:prstGeom>
          <a:noFill/>
        </p:spPr>
        <p:txBody>
          <a:bodyPr wrap="square" rtlCol="0">
            <a:spAutoFit/>
          </a:bodyPr>
          <a:lstStyle/>
          <a:p>
            <a:pPr algn="ctr"/>
            <a:r>
              <a:rPr lang="en-US" b="1" dirty="0"/>
              <a:t>CHURCH</a:t>
            </a:r>
          </a:p>
        </p:txBody>
      </p:sp>
      <p:pic>
        <p:nvPicPr>
          <p:cNvPr id="3" name="Picture 2" descr="chicken_PNG215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281" y="5293360"/>
            <a:ext cx="662412" cy="894080"/>
          </a:xfrm>
          <a:prstGeom prst="rect">
            <a:avLst/>
          </a:prstGeom>
        </p:spPr>
      </p:pic>
    </p:spTree>
    <p:extLst>
      <p:ext uri="{BB962C8B-B14F-4D97-AF65-F5344CB8AC3E}">
        <p14:creationId xmlns:p14="http://schemas.microsoft.com/office/powerpoint/2010/main" val="567926404"/>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xmlns:p14="http://schemas.microsoft.com/office/powerpoint/2010/main" spd="slow" advClick="0" advTm="2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1467222"/>
            <a:ext cx="7594600" cy="3416320"/>
          </a:xfrm>
          <a:prstGeom prst="rect">
            <a:avLst/>
          </a:prstGeom>
        </p:spPr>
        <p:txBody>
          <a:bodyPr wrap="square">
            <a:spAutoFit/>
          </a:bodyPr>
          <a:lstStyle/>
          <a:p>
            <a:endParaRPr lang="en-GB" sz="2400" dirty="0"/>
          </a:p>
          <a:p>
            <a:r>
              <a:rPr lang="en-GB" sz="2400" dirty="0"/>
              <a:t>What type have you just seen?</a:t>
            </a:r>
          </a:p>
          <a:p>
            <a:r>
              <a:rPr lang="en-GB" sz="2400" dirty="0"/>
              <a:t>What was its colour?</a:t>
            </a:r>
          </a:p>
          <a:p>
            <a:r>
              <a:rPr lang="en-GB" sz="2400" dirty="0"/>
              <a:t>What colour was its background?</a:t>
            </a:r>
          </a:p>
          <a:p>
            <a:r>
              <a:rPr lang="en-GB" sz="2400" dirty="0"/>
              <a:t>What was above it?</a:t>
            </a:r>
          </a:p>
          <a:p>
            <a:r>
              <a:rPr lang="en-GB" sz="2400" dirty="0"/>
              <a:t>What was in front of it?</a:t>
            </a:r>
          </a:p>
          <a:p>
            <a:endParaRPr lang="en-GB" sz="2400" dirty="0"/>
          </a:p>
          <a:p>
            <a:r>
              <a:rPr lang="en-GB" sz="2400" dirty="0"/>
              <a:t>Click NEXT to continue.  </a:t>
            </a:r>
          </a:p>
          <a:p>
            <a:r>
              <a:rPr lang="en-GB" sz="2400" dirty="0"/>
              <a:t> </a:t>
            </a:r>
          </a:p>
        </p:txBody>
      </p:sp>
      <p:sp>
        <p:nvSpPr>
          <p:cNvPr id="3" name="Rounded Rectangle 2">
            <a:hlinkClick r:id="rId3" action="ppaction://hlinksldjump"/>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
        <p:nvSpPr>
          <p:cNvPr id="5" name="Rounded Rectangle 4">
            <a:hlinkClick r:id="" action="ppaction://hlinkshowjump?jump=previousslide"/>
          </p:cNvPr>
          <p:cNvSpPr/>
          <p:nvPr/>
        </p:nvSpPr>
        <p:spPr>
          <a:xfrm>
            <a:off x="857076"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BACK</a:t>
            </a:r>
          </a:p>
        </p:txBody>
      </p:sp>
    </p:spTree>
    <p:extLst>
      <p:ext uri="{BB962C8B-B14F-4D97-AF65-F5344CB8AC3E}">
        <p14:creationId xmlns:p14="http://schemas.microsoft.com/office/powerpoint/2010/main" val="8629878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5500" y="856040"/>
            <a:ext cx="7594600" cy="5262979"/>
          </a:xfrm>
          <a:prstGeom prst="rect">
            <a:avLst/>
          </a:prstGeom>
        </p:spPr>
        <p:txBody>
          <a:bodyPr wrap="square">
            <a:spAutoFit/>
          </a:bodyPr>
          <a:lstStyle/>
          <a:p>
            <a:r>
              <a:rPr lang="en-GB" sz="2400" dirty="0"/>
              <a:t>We now have a short pause to let the memory sink in. </a:t>
            </a:r>
          </a:p>
          <a:p>
            <a:endParaRPr lang="en-GB" sz="2400" dirty="0"/>
          </a:p>
          <a:p>
            <a:r>
              <a:rPr lang="en-GB" sz="2400" dirty="0"/>
              <a:t>During that time I want you to make as many words as possible from the name on the screen.  </a:t>
            </a:r>
          </a:p>
          <a:p>
            <a:endParaRPr lang="en-GB" sz="2400" dirty="0"/>
          </a:p>
          <a:p>
            <a:r>
              <a:rPr lang="en-GB" sz="2400" dirty="0"/>
              <a:t>The words can be as long or short as you like.  </a:t>
            </a:r>
          </a:p>
          <a:p>
            <a:endParaRPr lang="en-GB" sz="2400" dirty="0"/>
          </a:p>
          <a:p>
            <a:r>
              <a:rPr lang="en-GB" sz="2400" dirty="0"/>
              <a:t>The word is H I P P O P O T A M U S. </a:t>
            </a:r>
          </a:p>
          <a:p>
            <a:endParaRPr lang="en-GB" sz="2400" dirty="0"/>
          </a:p>
          <a:p>
            <a:r>
              <a:rPr lang="en-GB" sz="2400" dirty="0"/>
              <a:t>Please write your words on this piece of paper.  </a:t>
            </a:r>
          </a:p>
          <a:p>
            <a:endParaRPr lang="en-GB" sz="2400" dirty="0"/>
          </a:p>
          <a:p>
            <a:r>
              <a:rPr lang="en-GB" sz="2400" dirty="0"/>
              <a:t>Any questions?  </a:t>
            </a:r>
          </a:p>
          <a:p>
            <a:endParaRPr lang="en-GB" sz="2400" dirty="0"/>
          </a:p>
          <a:p>
            <a:r>
              <a:rPr lang="en-GB" sz="2400" dirty="0"/>
              <a:t>Right begin now</a:t>
            </a:r>
            <a:r>
              <a:rPr lang="en-GB" sz="2400" b="1" dirty="0"/>
              <a:t>.  </a:t>
            </a:r>
            <a:endParaRPr lang="en-GB" sz="2400" dirty="0"/>
          </a:p>
        </p:txBody>
      </p:sp>
      <p:sp>
        <p:nvSpPr>
          <p:cNvPr id="3" name="Rounded Rectangle 2">
            <a:hlinkClick r:id="" action="ppaction://hlinkshowjump?jump=endshow"/>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END</a:t>
            </a:r>
          </a:p>
        </p:txBody>
      </p:sp>
    </p:spTree>
    <p:extLst>
      <p:ext uri="{BB962C8B-B14F-4D97-AF65-F5344CB8AC3E}">
        <p14:creationId xmlns:p14="http://schemas.microsoft.com/office/powerpoint/2010/main" val="6731617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3939539"/>
          </a:xfrm>
          <a:prstGeom prst="rect">
            <a:avLst/>
          </a:prstGeom>
          <a:noFill/>
        </p:spPr>
        <p:txBody>
          <a:bodyPr wrap="square" rtlCol="0">
            <a:spAutoFit/>
          </a:bodyPr>
          <a:lstStyle/>
          <a:p>
            <a:pPr>
              <a:lnSpc>
                <a:spcPct val="150000"/>
              </a:lnSpc>
            </a:pPr>
            <a:r>
              <a:rPr lang="en-GB" sz="2400" dirty="0"/>
              <a:t>Each door will be a different colour:</a:t>
            </a:r>
          </a:p>
          <a:p>
            <a:pPr marL="2600325">
              <a:lnSpc>
                <a:spcPct val="150000"/>
              </a:lnSpc>
            </a:pPr>
            <a:endParaRPr lang="en-GB" sz="2400" dirty="0"/>
          </a:p>
          <a:p>
            <a:pPr marL="2600325">
              <a:lnSpc>
                <a:spcPct val="150000"/>
              </a:lnSpc>
            </a:pPr>
            <a:r>
              <a:rPr lang="en-GB" sz="2400" dirty="0"/>
              <a:t>Red</a:t>
            </a:r>
          </a:p>
          <a:p>
            <a:pPr marL="2600325">
              <a:lnSpc>
                <a:spcPct val="150000"/>
              </a:lnSpc>
            </a:pPr>
            <a:r>
              <a:rPr lang="en-GB" sz="2400" dirty="0"/>
              <a:t>Black</a:t>
            </a:r>
          </a:p>
          <a:p>
            <a:pPr marL="2600325">
              <a:lnSpc>
                <a:spcPct val="150000"/>
              </a:lnSpc>
            </a:pPr>
            <a:r>
              <a:rPr lang="en-GB" sz="2400" dirty="0"/>
              <a:t>Green</a:t>
            </a:r>
          </a:p>
          <a:p>
            <a:pPr marL="2600325">
              <a:lnSpc>
                <a:spcPct val="150000"/>
              </a:lnSpc>
            </a:pPr>
            <a:r>
              <a:rPr lang="en-GB" sz="2400" dirty="0"/>
              <a:t>or</a:t>
            </a:r>
          </a:p>
          <a:p>
            <a:pPr marL="2600325">
              <a:lnSpc>
                <a:spcPct val="150000"/>
              </a:lnSpc>
            </a:pPr>
            <a:r>
              <a:rPr lang="en-GB" sz="2400" dirty="0"/>
              <a:t>Yellow</a:t>
            </a:r>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255122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1169551"/>
          </a:xfrm>
          <a:prstGeom prst="rect">
            <a:avLst/>
          </a:prstGeom>
          <a:noFill/>
        </p:spPr>
        <p:txBody>
          <a:bodyPr wrap="square" rtlCol="0">
            <a:spAutoFit/>
          </a:bodyPr>
          <a:lstStyle/>
          <a:p>
            <a:pPr>
              <a:lnSpc>
                <a:spcPct val="150000"/>
              </a:lnSpc>
            </a:pPr>
            <a:r>
              <a:rPr lang="en-GB" sz="2400" dirty="0"/>
              <a:t>These are the door colours:</a:t>
            </a:r>
          </a:p>
          <a:p>
            <a:pPr marL="2600325">
              <a:lnSpc>
                <a:spcPct val="150000"/>
              </a:lnSpc>
            </a:pPr>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pic>
        <p:nvPicPr>
          <p:cNvPr id="2" name="Picture 1" descr="Red do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5200" y="4102100"/>
            <a:ext cx="1828800" cy="1828800"/>
          </a:xfrm>
          <a:prstGeom prst="rect">
            <a:avLst/>
          </a:prstGeom>
        </p:spPr>
      </p:pic>
      <p:pic>
        <p:nvPicPr>
          <p:cNvPr id="3" name="Picture 2" descr="yellow doo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1930400"/>
            <a:ext cx="1828800" cy="1828800"/>
          </a:xfrm>
          <a:prstGeom prst="rect">
            <a:avLst/>
          </a:prstGeom>
        </p:spPr>
      </p:pic>
      <p:pic>
        <p:nvPicPr>
          <p:cNvPr id="4" name="Picture 3" descr="Black door.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5200" y="1930400"/>
            <a:ext cx="1828800" cy="1828800"/>
          </a:xfrm>
          <a:prstGeom prst="rect">
            <a:avLst/>
          </a:prstGeom>
        </p:spPr>
      </p:pic>
      <p:pic>
        <p:nvPicPr>
          <p:cNvPr id="7" name="Picture 6" descr="Green doo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0" y="4102100"/>
            <a:ext cx="1828800" cy="1828800"/>
          </a:xfrm>
          <a:prstGeom prst="rect">
            <a:avLst/>
          </a:prstGeom>
        </p:spPr>
      </p:pic>
      <p:sp>
        <p:nvSpPr>
          <p:cNvPr id="8" name="TextBox 7"/>
          <p:cNvSpPr txBox="1"/>
          <p:nvPr/>
        </p:nvSpPr>
        <p:spPr>
          <a:xfrm>
            <a:off x="2514600" y="2743200"/>
            <a:ext cx="1333500" cy="369332"/>
          </a:xfrm>
          <a:prstGeom prst="rect">
            <a:avLst/>
          </a:prstGeom>
          <a:noFill/>
        </p:spPr>
        <p:txBody>
          <a:bodyPr wrap="square" rtlCol="0">
            <a:spAutoFit/>
          </a:bodyPr>
          <a:lstStyle/>
          <a:p>
            <a:pPr algn="ctr"/>
            <a:r>
              <a:rPr lang="en-US" dirty="0"/>
              <a:t>YELLOW</a:t>
            </a:r>
          </a:p>
        </p:txBody>
      </p:sp>
      <p:sp>
        <p:nvSpPr>
          <p:cNvPr id="9" name="TextBox 8"/>
          <p:cNvSpPr txBox="1"/>
          <p:nvPr/>
        </p:nvSpPr>
        <p:spPr>
          <a:xfrm>
            <a:off x="2514600" y="4902200"/>
            <a:ext cx="1333500" cy="369332"/>
          </a:xfrm>
          <a:prstGeom prst="rect">
            <a:avLst/>
          </a:prstGeom>
          <a:noFill/>
        </p:spPr>
        <p:txBody>
          <a:bodyPr wrap="square" rtlCol="0">
            <a:spAutoFit/>
          </a:bodyPr>
          <a:lstStyle/>
          <a:p>
            <a:pPr algn="ctr"/>
            <a:r>
              <a:rPr lang="en-US" dirty="0"/>
              <a:t>GREEN</a:t>
            </a:r>
          </a:p>
        </p:txBody>
      </p:sp>
      <p:sp>
        <p:nvSpPr>
          <p:cNvPr id="10" name="TextBox 9"/>
          <p:cNvSpPr txBox="1"/>
          <p:nvPr/>
        </p:nvSpPr>
        <p:spPr>
          <a:xfrm>
            <a:off x="5041900" y="4914900"/>
            <a:ext cx="1333500" cy="369332"/>
          </a:xfrm>
          <a:prstGeom prst="rect">
            <a:avLst/>
          </a:prstGeom>
          <a:noFill/>
        </p:spPr>
        <p:txBody>
          <a:bodyPr wrap="square" rtlCol="0">
            <a:spAutoFit/>
          </a:bodyPr>
          <a:lstStyle/>
          <a:p>
            <a:pPr algn="ctr"/>
            <a:r>
              <a:rPr lang="en-US" dirty="0"/>
              <a:t>RED</a:t>
            </a:r>
          </a:p>
        </p:txBody>
      </p:sp>
      <p:sp>
        <p:nvSpPr>
          <p:cNvPr id="11" name="TextBox 10"/>
          <p:cNvSpPr txBox="1"/>
          <p:nvPr/>
        </p:nvSpPr>
        <p:spPr>
          <a:xfrm>
            <a:off x="5041900" y="2743200"/>
            <a:ext cx="1333500" cy="369332"/>
          </a:xfrm>
          <a:prstGeom prst="rect">
            <a:avLst/>
          </a:prstGeom>
          <a:noFill/>
        </p:spPr>
        <p:txBody>
          <a:bodyPr wrap="square" rtlCol="0">
            <a:spAutoFit/>
          </a:bodyPr>
          <a:lstStyle/>
          <a:p>
            <a:pPr algn="ctr"/>
            <a:r>
              <a:rPr lang="en-US" dirty="0">
                <a:solidFill>
                  <a:schemeClr val="bg1"/>
                </a:solidFill>
              </a:rPr>
              <a:t>BLACK</a:t>
            </a:r>
          </a:p>
        </p:txBody>
      </p:sp>
    </p:spTree>
    <p:extLst>
      <p:ext uri="{BB962C8B-B14F-4D97-AF65-F5344CB8AC3E}">
        <p14:creationId xmlns:p14="http://schemas.microsoft.com/office/powerpoint/2010/main" val="41008485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yellow do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100" y="3111500"/>
            <a:ext cx="1828800" cy="1828800"/>
          </a:xfrm>
          <a:prstGeom prst="rect">
            <a:avLst/>
          </a:prstGeom>
        </p:spPr>
      </p:pic>
      <p:sp>
        <p:nvSpPr>
          <p:cNvPr id="6" name="TextBox 5"/>
          <p:cNvSpPr txBox="1"/>
          <p:nvPr/>
        </p:nvSpPr>
        <p:spPr>
          <a:xfrm>
            <a:off x="751840" y="893122"/>
            <a:ext cx="7518400" cy="1938992"/>
          </a:xfrm>
          <a:prstGeom prst="rect">
            <a:avLst/>
          </a:prstGeom>
          <a:noFill/>
        </p:spPr>
        <p:txBody>
          <a:bodyPr wrap="square" rtlCol="0">
            <a:spAutoFit/>
          </a:bodyPr>
          <a:lstStyle/>
          <a:p>
            <a:r>
              <a:rPr lang="en-GB" sz="2400" dirty="0"/>
              <a:t>Computers do not always show the same colours, so just to make sure that the colours are easily recognised.  </a:t>
            </a:r>
          </a:p>
          <a:p>
            <a:r>
              <a:rPr lang="en-GB" sz="2400" dirty="0"/>
              <a:t>Can you name the following?</a:t>
            </a:r>
          </a:p>
          <a:p>
            <a:endParaRPr lang="en-GB" sz="2400" dirty="0"/>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spTree>
    <p:extLst>
      <p:ext uri="{BB962C8B-B14F-4D97-AF65-F5344CB8AC3E}">
        <p14:creationId xmlns:p14="http://schemas.microsoft.com/office/powerpoint/2010/main" val="72546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1938992"/>
          </a:xfrm>
          <a:prstGeom prst="rect">
            <a:avLst/>
          </a:prstGeom>
          <a:noFill/>
        </p:spPr>
        <p:txBody>
          <a:bodyPr wrap="square" rtlCol="0">
            <a:spAutoFit/>
          </a:bodyPr>
          <a:lstStyle/>
          <a:p>
            <a:r>
              <a:rPr lang="en-GB" sz="2400" dirty="0"/>
              <a:t>Computers do not always show the same colours, so just to make sure that the colours are easily recognised.  </a:t>
            </a:r>
          </a:p>
          <a:p>
            <a:r>
              <a:rPr lang="en-GB" sz="2400" dirty="0"/>
              <a:t>Can you name the following?</a:t>
            </a:r>
          </a:p>
          <a:p>
            <a:endParaRPr lang="en-GB" sz="2400" dirty="0"/>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pic>
        <p:nvPicPr>
          <p:cNvPr id="7" name="Picture 6" descr="Black do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100" y="3111500"/>
            <a:ext cx="1828800" cy="1828800"/>
          </a:xfrm>
          <a:prstGeom prst="rect">
            <a:avLst/>
          </a:prstGeom>
        </p:spPr>
      </p:pic>
    </p:spTree>
    <p:extLst>
      <p:ext uri="{BB962C8B-B14F-4D97-AF65-F5344CB8AC3E}">
        <p14:creationId xmlns:p14="http://schemas.microsoft.com/office/powerpoint/2010/main" val="3111415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1840" y="893122"/>
            <a:ext cx="7518400" cy="1938992"/>
          </a:xfrm>
          <a:prstGeom prst="rect">
            <a:avLst/>
          </a:prstGeom>
          <a:noFill/>
        </p:spPr>
        <p:txBody>
          <a:bodyPr wrap="square" rtlCol="0">
            <a:spAutoFit/>
          </a:bodyPr>
          <a:lstStyle/>
          <a:p>
            <a:r>
              <a:rPr lang="en-GB" sz="2400" dirty="0"/>
              <a:t>Computers do not always show the same colours, so just to make sure that the colours are easily recognised.  </a:t>
            </a:r>
          </a:p>
          <a:p>
            <a:r>
              <a:rPr lang="en-GB" sz="2400" dirty="0"/>
              <a:t>Can you name the following?</a:t>
            </a:r>
          </a:p>
          <a:p>
            <a:endParaRPr lang="en-GB" sz="2400" dirty="0"/>
          </a:p>
          <a:p>
            <a:pPr marL="2600325"/>
            <a:endParaRPr lang="en-GB" sz="2400" dirty="0"/>
          </a:p>
        </p:txBody>
      </p:sp>
      <p:sp>
        <p:nvSpPr>
          <p:cNvPr id="5" name="Rounded Rectangle 4">
            <a:hlinkClick r:id="" action="ppaction://hlinkshowjump?jump=nextslide"/>
          </p:cNvPr>
          <p:cNvSpPr/>
          <p:nvPr/>
        </p:nvSpPr>
        <p:spPr>
          <a:xfrm>
            <a:off x="7457440" y="5516880"/>
            <a:ext cx="680720" cy="650240"/>
          </a:xfrm>
          <a:prstGeom prst="roundRect">
            <a:avLst/>
          </a:prstGeom>
          <a:ln>
            <a:noFill/>
          </a:ln>
          <a:scene3d>
            <a:camera prst="orthographicFront"/>
            <a:lightRig rig="threePt" dir="t"/>
          </a:scene3d>
          <a:sp3d>
            <a:bevelT w="139700" h="139700" prst="divo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solidFill>
                  <a:schemeClr val="tx1"/>
                </a:solidFill>
              </a:rPr>
              <a:t>NEXT</a:t>
            </a:r>
          </a:p>
        </p:txBody>
      </p:sp>
      <p:pic>
        <p:nvPicPr>
          <p:cNvPr id="8" name="Picture 7" descr="Green do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100" y="3112368"/>
            <a:ext cx="1828800" cy="1828800"/>
          </a:xfrm>
          <a:prstGeom prst="rect">
            <a:avLst/>
          </a:prstGeom>
        </p:spPr>
      </p:pic>
    </p:spTree>
    <p:extLst>
      <p:ext uri="{BB962C8B-B14F-4D97-AF65-F5344CB8AC3E}">
        <p14:creationId xmlns:p14="http://schemas.microsoft.com/office/powerpoint/2010/main" val="3131158342"/>
      </p:ext>
    </p:extLst>
  </p:cSld>
  <p:clrMapOvr>
    <a:masterClrMapping/>
  </p:clrMapOvr>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D959B2D8FA5C4980890EF71530081A" ma:contentTypeVersion="13" ma:contentTypeDescription="Create a new document." ma:contentTypeScope="" ma:versionID="c85d47824ed615e5d4c2cc9ec1ebee9c">
  <xsd:schema xmlns:xsd="http://www.w3.org/2001/XMLSchema" xmlns:xs="http://www.w3.org/2001/XMLSchema" xmlns:p="http://schemas.microsoft.com/office/2006/metadata/properties" xmlns:ns3="1ff86b73-d2ed-45d1-9e31-5b4a0d263f49" xmlns:ns4="917767b3-d7cc-4621-8ad9-27e46fe3c43e" targetNamespace="http://schemas.microsoft.com/office/2006/metadata/properties" ma:root="true" ma:fieldsID="32972660ac1bb73b595d615a30d2b107" ns3:_="" ns4:_="">
    <xsd:import namespace="1ff86b73-d2ed-45d1-9e31-5b4a0d263f49"/>
    <xsd:import namespace="917767b3-d7cc-4621-8ad9-27e46fe3c43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4:SharedWithUsers" minOccurs="0"/>
                <xsd:element ref="ns4:SharedWithDetails" minOccurs="0"/>
                <xsd:element ref="ns4:SharingHintHash"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f86b73-d2ed-45d1-9e31-5b4a0d263f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17767b3-d7cc-4621-8ad9-27e46fe3c43e"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98AFA7F-A413-4F0A-8A05-CB64C06308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ff86b73-d2ed-45d1-9e31-5b4a0d263f49"/>
    <ds:schemaRef ds:uri="917767b3-d7cc-4621-8ad9-27e46fe3c4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2170046-B621-4FA9-AC7D-3D5E46D2A1A3}">
  <ds:schemaRefs>
    <ds:schemaRef ds:uri="http://schemas.microsoft.com/sharepoint/v3/contenttype/forms"/>
  </ds:schemaRefs>
</ds:datastoreItem>
</file>

<file path=customXml/itemProps3.xml><?xml version="1.0" encoding="utf-8"?>
<ds:datastoreItem xmlns:ds="http://schemas.openxmlformats.org/officeDocument/2006/customXml" ds:itemID="{9834E6EF-0867-44C9-B301-D001FEDB3A69}">
  <ds:schemaRefs>
    <ds:schemaRef ds:uri="http://purl.org/dc/elements/1.1/"/>
    <ds:schemaRef ds:uri="http://purl.org/dc/terms/"/>
    <ds:schemaRef ds:uri="http://purl.org/dc/dcmitype/"/>
    <ds:schemaRef ds:uri="http://schemas.microsoft.com/office/2006/metadata/properties"/>
    <ds:schemaRef ds:uri="http://schemas.openxmlformats.org/package/2006/metadata/core-properties"/>
    <ds:schemaRef ds:uri="http://www.w3.org/XML/1998/namespace"/>
    <ds:schemaRef ds:uri="1ff86b73-d2ed-45d1-9e31-5b4a0d263f49"/>
    <ds:schemaRef ds:uri="http://schemas.microsoft.com/office/2006/documentManagement/types"/>
    <ds:schemaRef ds:uri="http://schemas.microsoft.com/office/infopath/2007/PartnerControls"/>
    <ds:schemaRef ds:uri="917767b3-d7cc-4621-8ad9-27e46fe3c43e"/>
  </ds:schemaRefs>
</ds:datastoreItem>
</file>

<file path=docProps/app.xml><?xml version="1.0" encoding="utf-8"?>
<Properties xmlns="http://schemas.openxmlformats.org/officeDocument/2006/extended-properties" xmlns:vt="http://schemas.openxmlformats.org/officeDocument/2006/docPropsVTypes">
  <TotalTime>1588</TotalTime>
  <Words>1988</Words>
  <Application>Microsoft Office PowerPoint</Application>
  <PresentationFormat>On-screen Show (4:3)</PresentationFormat>
  <Paragraphs>302</Paragraphs>
  <Slides>47</Slides>
  <Notes>38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47</vt:i4>
      </vt:variant>
    </vt:vector>
  </HeadingPairs>
  <TitlesOfParts>
    <vt:vector size="50"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YORK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Alan  Baddeley</dc:creator>
  <cp:lastModifiedBy>Mark H Freeston</cp:lastModifiedBy>
  <cp:revision>125</cp:revision>
  <cp:lastPrinted>2015-03-10T10:21:21Z</cp:lastPrinted>
  <dcterms:created xsi:type="dcterms:W3CDTF">2014-11-27T13:17:33Z</dcterms:created>
  <dcterms:modified xsi:type="dcterms:W3CDTF">2021-03-15T21:39:59Z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0x010100D9D959B2D8FA5C4980890EF71530081A</vt:lpwstr>
  </property>
</Properties>
</file>