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63" r:id="rId2"/>
  </p:sldIdLst>
  <p:sldSz cx="6858000" cy="9906000" type="A4"/>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3120">
          <p15:clr>
            <a:srgbClr val="A4A3A4"/>
          </p15:clr>
        </p15:guide>
        <p15:guide id="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1C1C"/>
    <a:srgbClr val="CFC6AD"/>
    <a:srgbClr val="E6E6E6"/>
    <a:srgbClr val="ECCFB5"/>
    <a:srgbClr val="FF6666"/>
    <a:srgbClr val="4C4C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8" autoAdjust="0"/>
    <p:restoredTop sz="94693" autoAdjust="0"/>
  </p:normalViewPr>
  <p:slideViewPr>
    <p:cSldViewPr>
      <p:cViewPr>
        <p:scale>
          <a:sx n="55" d="100"/>
          <a:sy n="55" d="100"/>
        </p:scale>
        <p:origin x="2226" y="-264"/>
      </p:cViewPr>
      <p:guideLst>
        <p:guide orient="horz" pos="3120"/>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atin typeface="Arial" panose="020B0604020202020204" pitchFamily="34" charset="0"/>
              </a:defRPr>
            </a:lvl1pPr>
          </a:lstStyle>
          <a:p>
            <a:pPr>
              <a:defRPr/>
            </a:pPr>
            <a:endParaRPr lang="en-GB" altLang="en-US"/>
          </a:p>
        </p:txBody>
      </p:sp>
      <p:sp>
        <p:nvSpPr>
          <p:cNvPr id="614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Arial" panose="020B0604020202020204" pitchFamily="34" charset="0"/>
              </a:defRPr>
            </a:lvl1pPr>
          </a:lstStyle>
          <a:p>
            <a:pPr>
              <a:defRPr/>
            </a:pPr>
            <a:endParaRPr lang="en-GB" altLang="en-US"/>
          </a:p>
        </p:txBody>
      </p:sp>
      <p:sp>
        <p:nvSpPr>
          <p:cNvPr id="2052" name="Rectangle 4"/>
          <p:cNvSpPr>
            <a:spLocks noGrp="1" noRot="1" noChangeAspect="1" noChangeArrowheads="1" noTextEdit="1"/>
          </p:cNvSpPr>
          <p:nvPr>
            <p:ph type="sldImg" idx="2"/>
          </p:nvPr>
        </p:nvSpPr>
        <p:spPr bwMode="auto">
          <a:xfrm>
            <a:off x="2241550" y="685800"/>
            <a:ext cx="23749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atin typeface="Arial" panose="020B0604020202020204" pitchFamily="34" charset="0"/>
              </a:defRPr>
            </a:lvl1pPr>
          </a:lstStyle>
          <a:p>
            <a:pPr>
              <a:defRPr/>
            </a:pPr>
            <a:endParaRPr lang="en-GB" alt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Arial" panose="020B0604020202020204" pitchFamily="34" charset="0"/>
              </a:defRPr>
            </a:lvl1pPr>
          </a:lstStyle>
          <a:p>
            <a:pPr>
              <a:defRPr/>
            </a:pPr>
            <a:fld id="{EE36F0C9-AEA4-48A3-B955-8D4606DAE117}" type="slidenum">
              <a:rPr lang="en-GB" altLang="en-US"/>
              <a:pPr>
                <a:defRPr/>
              </a:pPr>
              <a:t>‹#›</a:t>
            </a:fld>
            <a:endParaRPr lang="en-GB" altLang="en-US"/>
          </a:p>
        </p:txBody>
      </p:sp>
    </p:spTree>
    <p:extLst>
      <p:ext uri="{BB962C8B-B14F-4D97-AF65-F5344CB8AC3E}">
        <p14:creationId xmlns:p14="http://schemas.microsoft.com/office/powerpoint/2010/main" val="6953279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CA8C2861-4DF5-43A1-B268-4799B2B6609E}" type="slidenum">
              <a:rPr lang="en-GB" altLang="en-US" sz="1200">
                <a:latin typeface="Arial" panose="020B0604020202020204" pitchFamily="34" charset="0"/>
              </a:rPr>
              <a:pPr/>
              <a:t>1</a:t>
            </a:fld>
            <a:endParaRPr lang="en-GB" altLang="en-US" sz="1200">
              <a:latin typeface="Arial" panose="020B0604020202020204" pitchFamily="34" charset="0"/>
            </a:endParaRPr>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1746783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57250" y="1620838"/>
            <a:ext cx="5143500" cy="3449637"/>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857250" y="5202238"/>
            <a:ext cx="5143500" cy="23923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97CED1C5-5735-4013-96CD-AD1158A92141}" type="slidenum">
              <a:rPr lang="en-US" altLang="en-US"/>
              <a:pPr>
                <a:defRPr/>
              </a:pPr>
              <a:t>‹#›</a:t>
            </a:fld>
            <a:endParaRPr lang="en-US" altLang="en-US"/>
          </a:p>
        </p:txBody>
      </p:sp>
    </p:spTree>
    <p:extLst>
      <p:ext uri="{BB962C8B-B14F-4D97-AF65-F5344CB8AC3E}">
        <p14:creationId xmlns:p14="http://schemas.microsoft.com/office/powerpoint/2010/main" val="2990551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B2EDB0E7-B140-4244-BFA2-D3E14D071779}" type="slidenum">
              <a:rPr lang="en-US" altLang="en-US"/>
              <a:pPr>
                <a:defRPr/>
              </a:pPr>
              <a:t>‹#›</a:t>
            </a:fld>
            <a:endParaRPr lang="en-US" altLang="en-US"/>
          </a:p>
        </p:txBody>
      </p:sp>
    </p:spTree>
    <p:extLst>
      <p:ext uri="{BB962C8B-B14F-4D97-AF65-F5344CB8AC3E}">
        <p14:creationId xmlns:p14="http://schemas.microsoft.com/office/powerpoint/2010/main" val="32945817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886325" y="881063"/>
            <a:ext cx="1457325" cy="7924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14350" y="881063"/>
            <a:ext cx="4219575" cy="7924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8BB47424-420D-486F-842D-258769B24E9A}" type="slidenum">
              <a:rPr lang="en-US" altLang="en-US"/>
              <a:pPr>
                <a:defRPr/>
              </a:pPr>
              <a:t>‹#›</a:t>
            </a:fld>
            <a:endParaRPr lang="en-US" altLang="en-US"/>
          </a:p>
        </p:txBody>
      </p:sp>
    </p:spTree>
    <p:extLst>
      <p:ext uri="{BB962C8B-B14F-4D97-AF65-F5344CB8AC3E}">
        <p14:creationId xmlns:p14="http://schemas.microsoft.com/office/powerpoint/2010/main" val="404808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25AFB7F9-FEF4-448D-BE6D-63E13409FF8F}" type="slidenum">
              <a:rPr lang="en-US" altLang="en-US"/>
              <a:pPr>
                <a:defRPr/>
              </a:pPr>
              <a:t>‹#›</a:t>
            </a:fld>
            <a:endParaRPr lang="en-US" altLang="en-US"/>
          </a:p>
        </p:txBody>
      </p:sp>
    </p:spTree>
    <p:extLst>
      <p:ext uri="{BB962C8B-B14F-4D97-AF65-F5344CB8AC3E}">
        <p14:creationId xmlns:p14="http://schemas.microsoft.com/office/powerpoint/2010/main" val="2736680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8313" y="2470150"/>
            <a:ext cx="5915025" cy="4119563"/>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468313" y="6629400"/>
            <a:ext cx="5915025" cy="2166938"/>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D6D7E5B6-B6DF-42E3-B61D-34057ABAFDB8}" type="slidenum">
              <a:rPr lang="en-US" altLang="en-US"/>
              <a:pPr>
                <a:defRPr/>
              </a:pPr>
              <a:t>‹#›</a:t>
            </a:fld>
            <a:endParaRPr lang="en-US" altLang="en-US"/>
          </a:p>
        </p:txBody>
      </p:sp>
    </p:spTree>
    <p:extLst>
      <p:ext uri="{BB962C8B-B14F-4D97-AF65-F5344CB8AC3E}">
        <p14:creationId xmlns:p14="http://schemas.microsoft.com/office/powerpoint/2010/main" val="2705814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14350" y="2862263"/>
            <a:ext cx="283845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505200" y="2862263"/>
            <a:ext cx="283845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2AAD10E2-6D59-42D2-8F67-B026ADBECFB0}" type="slidenum">
              <a:rPr lang="en-US" altLang="en-US"/>
              <a:pPr>
                <a:defRPr/>
              </a:pPr>
              <a:t>‹#›</a:t>
            </a:fld>
            <a:endParaRPr lang="en-US" altLang="en-US"/>
          </a:p>
        </p:txBody>
      </p:sp>
    </p:spTree>
    <p:extLst>
      <p:ext uri="{BB962C8B-B14F-4D97-AF65-F5344CB8AC3E}">
        <p14:creationId xmlns:p14="http://schemas.microsoft.com/office/powerpoint/2010/main" val="933373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3075" y="527050"/>
            <a:ext cx="5915025" cy="1914525"/>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473075" y="2428875"/>
            <a:ext cx="2900363" cy="11890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73075" y="3617913"/>
            <a:ext cx="2900363" cy="53228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3471863" y="2428875"/>
            <a:ext cx="2916237" cy="11890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71863" y="3617913"/>
            <a:ext cx="2916237" cy="53228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56E16E78-D5D0-4E44-9A0B-D996CF4FB355}" type="slidenum">
              <a:rPr lang="en-US" altLang="en-US"/>
              <a:pPr>
                <a:defRPr/>
              </a:pPr>
              <a:t>‹#›</a:t>
            </a:fld>
            <a:endParaRPr lang="en-US" altLang="en-US"/>
          </a:p>
        </p:txBody>
      </p:sp>
    </p:spTree>
    <p:extLst>
      <p:ext uri="{BB962C8B-B14F-4D97-AF65-F5344CB8AC3E}">
        <p14:creationId xmlns:p14="http://schemas.microsoft.com/office/powerpoint/2010/main" val="752072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164FDF18-C994-4F65-AE41-CF45D5E53E3E}" type="slidenum">
              <a:rPr lang="en-US" altLang="en-US"/>
              <a:pPr>
                <a:defRPr/>
              </a:pPr>
              <a:t>‹#›</a:t>
            </a:fld>
            <a:endParaRPr lang="en-US" altLang="en-US"/>
          </a:p>
        </p:txBody>
      </p:sp>
    </p:spTree>
    <p:extLst>
      <p:ext uri="{BB962C8B-B14F-4D97-AF65-F5344CB8AC3E}">
        <p14:creationId xmlns:p14="http://schemas.microsoft.com/office/powerpoint/2010/main" val="2390475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2975FA03-CC9C-46E1-BC10-859F8875E289}" type="slidenum">
              <a:rPr lang="en-US" altLang="en-US"/>
              <a:pPr>
                <a:defRPr/>
              </a:pPr>
              <a:t>‹#›</a:t>
            </a:fld>
            <a:endParaRPr lang="en-US" altLang="en-US"/>
          </a:p>
        </p:txBody>
      </p:sp>
    </p:spTree>
    <p:extLst>
      <p:ext uri="{BB962C8B-B14F-4D97-AF65-F5344CB8AC3E}">
        <p14:creationId xmlns:p14="http://schemas.microsoft.com/office/powerpoint/2010/main" val="3535177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3075" y="660400"/>
            <a:ext cx="2211388" cy="23114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2916238" y="1425575"/>
            <a:ext cx="3471862" cy="7040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73075" y="2971800"/>
            <a:ext cx="2211388" cy="550545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448393B1-8AF6-41F0-879F-F55AEAB1CB41}" type="slidenum">
              <a:rPr lang="en-US" altLang="en-US"/>
              <a:pPr>
                <a:defRPr/>
              </a:pPr>
              <a:t>‹#›</a:t>
            </a:fld>
            <a:endParaRPr lang="en-US" altLang="en-US"/>
          </a:p>
        </p:txBody>
      </p:sp>
    </p:spTree>
    <p:extLst>
      <p:ext uri="{BB962C8B-B14F-4D97-AF65-F5344CB8AC3E}">
        <p14:creationId xmlns:p14="http://schemas.microsoft.com/office/powerpoint/2010/main" val="1123072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3075" y="660400"/>
            <a:ext cx="2211388" cy="23114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2916238" y="1425575"/>
            <a:ext cx="3471862" cy="704056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473075" y="2971800"/>
            <a:ext cx="2211388" cy="550545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9CF61B9B-CECD-4183-A73B-17BB443D4BBD}" type="slidenum">
              <a:rPr lang="en-US" altLang="en-US"/>
              <a:pPr>
                <a:defRPr/>
              </a:pPr>
              <a:t>‹#›</a:t>
            </a:fld>
            <a:endParaRPr lang="en-US" altLang="en-US"/>
          </a:p>
        </p:txBody>
      </p:sp>
    </p:spTree>
    <p:extLst>
      <p:ext uri="{BB962C8B-B14F-4D97-AF65-F5344CB8AC3E}">
        <p14:creationId xmlns:p14="http://schemas.microsoft.com/office/powerpoint/2010/main" val="3304230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14350" y="881063"/>
            <a:ext cx="5829300" cy="165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514350" y="2862263"/>
            <a:ext cx="5829300" cy="594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514350" y="9024938"/>
            <a:ext cx="1428750" cy="66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smtClean="0">
                <a:latin typeface="+mn-lt"/>
              </a:defRPr>
            </a:lvl1pPr>
          </a:lstStyle>
          <a:p>
            <a:pPr>
              <a:defRPr/>
            </a:pPr>
            <a:endParaRPr lang="en-US" altLang="en-US"/>
          </a:p>
        </p:txBody>
      </p:sp>
      <p:sp>
        <p:nvSpPr>
          <p:cNvPr id="1029" name="Rectangle 5"/>
          <p:cNvSpPr>
            <a:spLocks noGrp="1" noChangeArrowheads="1"/>
          </p:cNvSpPr>
          <p:nvPr>
            <p:ph type="ftr" sz="quarter" idx="3"/>
          </p:nvPr>
        </p:nvSpPr>
        <p:spPr bwMode="auto">
          <a:xfrm>
            <a:off x="2343150" y="9024938"/>
            <a:ext cx="2171700" cy="66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smtClean="0">
                <a:latin typeface="+mn-lt"/>
              </a:defRPr>
            </a:lvl1pPr>
          </a:lstStyle>
          <a:p>
            <a:pPr>
              <a:defRPr/>
            </a:pPr>
            <a:endParaRPr lang="en-US" altLang="en-US"/>
          </a:p>
        </p:txBody>
      </p:sp>
      <p:sp>
        <p:nvSpPr>
          <p:cNvPr id="1030" name="Rectangle 6"/>
          <p:cNvSpPr>
            <a:spLocks noGrp="1" noChangeArrowheads="1"/>
          </p:cNvSpPr>
          <p:nvPr>
            <p:ph type="sldNum" sz="quarter" idx="4"/>
          </p:nvPr>
        </p:nvSpPr>
        <p:spPr bwMode="auto">
          <a:xfrm>
            <a:off x="4914900" y="9024938"/>
            <a:ext cx="1428750" cy="66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smtClean="0">
                <a:latin typeface="+mn-lt"/>
              </a:defRPr>
            </a:lvl1pPr>
          </a:lstStyle>
          <a:p>
            <a:pPr>
              <a:defRPr/>
            </a:pPr>
            <a:fld id="{F036CDF5-D99E-4DDE-B4FD-691F832F3501}"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MS PGothic" panose="020B0600070205080204" pitchFamily="34" charset="-128"/>
        </a:defRPr>
      </a:lvl2pPr>
      <a:lvl3pPr algn="ctr" rtl="0" eaLnBrk="0" fontAlgn="base" hangingPunct="0">
        <a:spcBef>
          <a:spcPct val="0"/>
        </a:spcBef>
        <a:spcAft>
          <a:spcPct val="0"/>
        </a:spcAft>
        <a:defRPr sz="4400">
          <a:solidFill>
            <a:schemeClr val="tx2"/>
          </a:solidFill>
          <a:latin typeface="Arial" panose="020B0604020202020204" pitchFamily="34" charset="0"/>
          <a:ea typeface="MS PGothic" panose="020B0600070205080204" pitchFamily="34" charset="-128"/>
        </a:defRPr>
      </a:lvl3pPr>
      <a:lvl4pPr algn="ctr" rtl="0" eaLnBrk="0" fontAlgn="base" hangingPunct="0">
        <a:spcBef>
          <a:spcPct val="0"/>
        </a:spcBef>
        <a:spcAft>
          <a:spcPct val="0"/>
        </a:spcAft>
        <a:defRPr sz="4400">
          <a:solidFill>
            <a:schemeClr val="tx2"/>
          </a:solidFill>
          <a:latin typeface="Arial" panose="020B0604020202020204" pitchFamily="34" charset="0"/>
          <a:ea typeface="MS PGothic" panose="020B0600070205080204" pitchFamily="34" charset="-128"/>
        </a:defRPr>
      </a:lvl4pPr>
      <a:lvl5pPr algn="ctr" rtl="0" eaLnBrk="0" fontAlgn="base" hangingPunct="0">
        <a:spcBef>
          <a:spcPct val="0"/>
        </a:spcBef>
        <a:spcAft>
          <a:spcPct val="0"/>
        </a:spcAft>
        <a:defRPr sz="4400">
          <a:solidFill>
            <a:schemeClr val="tx2"/>
          </a:solidFill>
          <a:latin typeface="Arial" panose="020B0604020202020204" pitchFamily="34" charset="0"/>
          <a:ea typeface="MS PGothic" panose="020B0600070205080204" pitchFamily="34" charset="-128"/>
        </a:defRPr>
      </a:lvl5pPr>
      <a:lvl6pPr marL="457200" algn="ctr" rtl="0" fontAlgn="base">
        <a:spcBef>
          <a:spcPct val="0"/>
        </a:spcBef>
        <a:spcAft>
          <a:spcPct val="0"/>
        </a:spcAft>
        <a:defRPr sz="4400">
          <a:solidFill>
            <a:schemeClr val="tx2"/>
          </a:solidFill>
          <a:latin typeface="Arial" panose="020B0604020202020204" pitchFamily="34" charset="0"/>
          <a:ea typeface="MS PGothic" panose="020B0600070205080204" pitchFamily="34" charset="-128"/>
        </a:defRPr>
      </a:lvl6pPr>
      <a:lvl7pPr marL="914400" algn="ctr" rtl="0" fontAlgn="base">
        <a:spcBef>
          <a:spcPct val="0"/>
        </a:spcBef>
        <a:spcAft>
          <a:spcPct val="0"/>
        </a:spcAft>
        <a:defRPr sz="4400">
          <a:solidFill>
            <a:schemeClr val="tx2"/>
          </a:solidFill>
          <a:latin typeface="Arial" panose="020B0604020202020204" pitchFamily="34" charset="0"/>
          <a:ea typeface="MS PGothic" panose="020B0600070205080204" pitchFamily="34" charset="-128"/>
        </a:defRPr>
      </a:lvl7pPr>
      <a:lvl8pPr marL="1371600" algn="ctr" rtl="0" fontAlgn="base">
        <a:spcBef>
          <a:spcPct val="0"/>
        </a:spcBef>
        <a:spcAft>
          <a:spcPct val="0"/>
        </a:spcAft>
        <a:defRPr sz="4400">
          <a:solidFill>
            <a:schemeClr val="tx2"/>
          </a:solidFill>
          <a:latin typeface="Arial" panose="020B0604020202020204" pitchFamily="34" charset="0"/>
          <a:ea typeface="MS PGothic" panose="020B0600070205080204" pitchFamily="34" charset="-128"/>
        </a:defRPr>
      </a:lvl8pPr>
      <a:lvl9pPr marL="1828800" algn="ctr" rtl="0" fontAlgn="base">
        <a:spcBef>
          <a:spcPct val="0"/>
        </a:spcBef>
        <a:spcAft>
          <a:spcPct val="0"/>
        </a:spcAft>
        <a:defRPr sz="4400">
          <a:solidFill>
            <a:schemeClr val="tx2"/>
          </a:solidFill>
          <a:latin typeface="Arial" panose="020B0604020202020204" pitchFamily="34" charset="0"/>
          <a:ea typeface="MS PGothic" panose="020B0600070205080204" pitchFamily="34" charset="-128"/>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6" descr="newspaper-portrait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05" y="0"/>
            <a:ext cx="6861175" cy="990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Text Box 3"/>
          <p:cNvSpPr txBox="1">
            <a:spLocks noChangeArrowheads="1"/>
          </p:cNvSpPr>
          <p:nvPr/>
        </p:nvSpPr>
        <p:spPr bwMode="auto">
          <a:xfrm>
            <a:off x="179388" y="2036763"/>
            <a:ext cx="6450012" cy="707886"/>
          </a:xfrm>
          <a:prstGeom prst="rect">
            <a:avLst/>
          </a:prstGeom>
          <a:solidFill>
            <a:srgbClr val="4C4C4C"/>
          </a:solidFill>
          <a:ln>
            <a:noFill/>
          </a:ln>
          <a:extLs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4000" b="1" dirty="0" smtClean="0">
                <a:solidFill>
                  <a:schemeClr val="bg1"/>
                </a:solidFill>
              </a:rPr>
              <a:t>Civil </a:t>
            </a:r>
            <a:r>
              <a:rPr lang="en-US" altLang="en-US" sz="4000" b="1" dirty="0">
                <a:solidFill>
                  <a:schemeClr val="bg1"/>
                </a:solidFill>
              </a:rPr>
              <a:t>conflict and terrorism</a:t>
            </a:r>
            <a:endParaRPr lang="en-US" altLang="en-US" sz="4000" b="1" dirty="0">
              <a:solidFill>
                <a:schemeClr val="bg1"/>
              </a:solidFill>
            </a:endParaRPr>
          </a:p>
        </p:txBody>
      </p:sp>
      <p:sp>
        <p:nvSpPr>
          <p:cNvPr id="9220" name="Text Box 5"/>
          <p:cNvSpPr txBox="1">
            <a:spLocks noChangeArrowheads="1"/>
          </p:cNvSpPr>
          <p:nvPr/>
        </p:nvSpPr>
        <p:spPr bwMode="auto">
          <a:xfrm>
            <a:off x="3600450" y="2566988"/>
            <a:ext cx="14287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endParaRPr lang="en-GB" altLang="en-US">
              <a:latin typeface="Arial" panose="020B0604020202020204" pitchFamily="34" charset="0"/>
            </a:endParaRPr>
          </a:p>
        </p:txBody>
      </p:sp>
      <p:sp>
        <p:nvSpPr>
          <p:cNvPr id="9223" name="Text Box 11"/>
          <p:cNvSpPr txBox="1">
            <a:spLocks noChangeArrowheads="1"/>
          </p:cNvSpPr>
          <p:nvPr/>
        </p:nvSpPr>
        <p:spPr bwMode="auto">
          <a:xfrm>
            <a:off x="174625" y="1604963"/>
            <a:ext cx="126989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1200" b="1" i="1" dirty="0" smtClean="0">
                <a:solidFill>
                  <a:srgbClr val="4C4C4C"/>
                </a:solidFill>
                <a:latin typeface="Arial" panose="020B0604020202020204" pitchFamily="34" charset="0"/>
              </a:rPr>
              <a:t>CHALLENGE 1</a:t>
            </a:r>
            <a:endParaRPr lang="en-GB" altLang="en-US" sz="1200" b="1" i="1" dirty="0">
              <a:solidFill>
                <a:srgbClr val="4C4C4C"/>
              </a:solidFill>
              <a:latin typeface="Arial" panose="020B0604020202020204" pitchFamily="34" charset="0"/>
            </a:endParaRPr>
          </a:p>
        </p:txBody>
      </p:sp>
      <p:sp>
        <p:nvSpPr>
          <p:cNvPr id="9224" name="Text Box 12"/>
          <p:cNvSpPr txBox="1">
            <a:spLocks noChangeArrowheads="1"/>
          </p:cNvSpPr>
          <p:nvPr/>
        </p:nvSpPr>
        <p:spPr bwMode="auto">
          <a:xfrm>
            <a:off x="4992688" y="1604963"/>
            <a:ext cx="176041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1200" b="1" i="1" dirty="0" smtClean="0">
                <a:solidFill>
                  <a:srgbClr val="4C4C4C"/>
                </a:solidFill>
                <a:latin typeface="Arial" panose="020B0604020202020204" pitchFamily="34" charset="0"/>
              </a:rPr>
              <a:t>TEAM GIRLS POWER</a:t>
            </a:r>
            <a:endParaRPr lang="en-GB" altLang="en-US" sz="1200" b="1" i="1" dirty="0">
              <a:solidFill>
                <a:srgbClr val="4C4C4C"/>
              </a:solidFill>
              <a:latin typeface="Arial" panose="020B0604020202020204" pitchFamily="34" charset="0"/>
            </a:endParaRPr>
          </a:p>
        </p:txBody>
      </p:sp>
      <p:sp>
        <p:nvSpPr>
          <p:cNvPr id="9225" name="Text Box 13"/>
          <p:cNvSpPr txBox="1">
            <a:spLocks noChangeArrowheads="1"/>
          </p:cNvSpPr>
          <p:nvPr/>
        </p:nvSpPr>
        <p:spPr bwMode="auto">
          <a:xfrm>
            <a:off x="215900" y="344488"/>
            <a:ext cx="6000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1800" i="1">
                <a:solidFill>
                  <a:schemeClr val="bg1"/>
                </a:solidFill>
                <a:latin typeface="Tahoma" panose="020B0604030504040204" pitchFamily="34" charset="0"/>
              </a:rPr>
              <a:t>THE</a:t>
            </a:r>
          </a:p>
        </p:txBody>
      </p:sp>
      <p:sp>
        <p:nvSpPr>
          <p:cNvPr id="9226" name="Text Box 14"/>
          <p:cNvSpPr txBox="1">
            <a:spLocks noChangeArrowheads="1"/>
          </p:cNvSpPr>
          <p:nvPr/>
        </p:nvSpPr>
        <p:spPr bwMode="auto">
          <a:xfrm>
            <a:off x="225425" y="452438"/>
            <a:ext cx="6364243"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6000" b="1" dirty="0" smtClean="0">
                <a:solidFill>
                  <a:schemeClr val="bg1"/>
                </a:solidFill>
                <a:latin typeface="Tahoma" panose="020B0604030504040204" pitchFamily="34" charset="0"/>
              </a:rPr>
              <a:t>WHAT FUTURES</a:t>
            </a:r>
            <a:endParaRPr lang="en-GB" altLang="en-US" sz="6000" b="1" dirty="0">
              <a:solidFill>
                <a:schemeClr val="bg1"/>
              </a:solidFill>
              <a:latin typeface="Tahoma" panose="020B0604030504040204" pitchFamily="34" charset="0"/>
            </a:endParaRPr>
          </a:p>
        </p:txBody>
      </p:sp>
      <p:sp>
        <p:nvSpPr>
          <p:cNvPr id="9228" name="Line 20"/>
          <p:cNvSpPr>
            <a:spLocks noChangeShapeType="1"/>
          </p:cNvSpPr>
          <p:nvPr/>
        </p:nvSpPr>
        <p:spPr bwMode="auto">
          <a:xfrm flipV="1">
            <a:off x="270039" y="6018268"/>
            <a:ext cx="4376894"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9231" name="Line 23"/>
          <p:cNvSpPr>
            <a:spLocks noChangeShapeType="1"/>
          </p:cNvSpPr>
          <p:nvPr/>
        </p:nvSpPr>
        <p:spPr bwMode="auto">
          <a:xfrm flipH="1">
            <a:off x="4752843" y="6103914"/>
            <a:ext cx="0" cy="364042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6567" y="3024188"/>
            <a:ext cx="4486275" cy="2857500"/>
          </a:xfrm>
          <a:prstGeom prst="rect">
            <a:avLst/>
          </a:prstGeom>
        </p:spPr>
      </p:pic>
      <p:sp>
        <p:nvSpPr>
          <p:cNvPr id="6" name="Rectangle 5"/>
          <p:cNvSpPr/>
          <p:nvPr/>
        </p:nvSpPr>
        <p:spPr>
          <a:xfrm>
            <a:off x="190435" y="6220666"/>
            <a:ext cx="4580052" cy="3539430"/>
          </a:xfrm>
          <a:prstGeom prst="rect">
            <a:avLst/>
          </a:prstGeom>
        </p:spPr>
        <p:txBody>
          <a:bodyPr wrap="square">
            <a:spAutoFit/>
          </a:bodyPr>
          <a:lstStyle/>
          <a:p>
            <a:pPr algn="just"/>
            <a:r>
              <a:rPr lang="en-US" sz="1600" dirty="0"/>
              <a:t>Governments, foundations and individuals spend large amounts of money on efforts to improve the world. However, we did a little research to guide them on what priorities they should focus on at the highest level</a:t>
            </a:r>
            <a:r>
              <a:rPr lang="en-US" sz="1600" dirty="0" smtClean="0"/>
              <a:t>.</a:t>
            </a:r>
            <a:endParaRPr lang="en-US" sz="1600" dirty="0"/>
          </a:p>
          <a:p>
            <a:pPr algn="just"/>
            <a:r>
              <a:rPr lang="en-US" sz="1600" dirty="0" smtClean="0"/>
              <a:t>No </a:t>
            </a:r>
            <a:r>
              <a:rPr lang="en-US" sz="1600" dirty="0"/>
              <a:t>one knows what future look like and what challenges can bring, but here is our </a:t>
            </a:r>
            <a:r>
              <a:rPr lang="en-US" sz="1600" dirty="0" err="1" smtClean="0"/>
              <a:t>suggesttion</a:t>
            </a:r>
            <a:r>
              <a:rPr lang="en-US" sz="1600" dirty="0" smtClean="0"/>
              <a:t> </a:t>
            </a:r>
            <a:r>
              <a:rPr lang="en-US" sz="1600" dirty="0"/>
              <a:t>about the most risky thing that can affect communities all around the world – civil conflicts and terrorism.</a:t>
            </a:r>
          </a:p>
          <a:p>
            <a:pPr algn="just"/>
            <a:r>
              <a:rPr lang="en-US" sz="1600" dirty="0"/>
              <a:t>We all know that War has a heavy economic and human cost and we as a humanitarian </a:t>
            </a:r>
            <a:r>
              <a:rPr lang="en-US" sz="1600" dirty="0" err="1"/>
              <a:t>organisation</a:t>
            </a:r>
            <a:r>
              <a:rPr lang="en-US" sz="1600" dirty="0"/>
              <a:t> should be ready to help in situation like this. </a:t>
            </a:r>
            <a:endParaRPr lang="en-US" sz="1600" dirty="0" smtClean="0"/>
          </a:p>
          <a:p>
            <a:pPr algn="just"/>
            <a:r>
              <a:rPr lang="en-US" sz="1600" dirty="0"/>
              <a:t>Here is a little explanation: Terrorism informs the </a:t>
            </a:r>
          </a:p>
        </p:txBody>
      </p:sp>
      <p:sp>
        <p:nvSpPr>
          <p:cNvPr id="7" name="Rectangle 6"/>
          <p:cNvSpPr/>
          <p:nvPr/>
        </p:nvSpPr>
        <p:spPr>
          <a:xfrm>
            <a:off x="4732435" y="2872348"/>
            <a:ext cx="1933788" cy="338554"/>
          </a:xfrm>
          <a:prstGeom prst="rect">
            <a:avLst/>
          </a:prstGeom>
        </p:spPr>
        <p:txBody>
          <a:bodyPr wrap="square">
            <a:spAutoFit/>
          </a:bodyPr>
          <a:lstStyle/>
          <a:p>
            <a:pPr algn="just"/>
            <a:endParaRPr lang="en-US" sz="1600" dirty="0"/>
          </a:p>
        </p:txBody>
      </p:sp>
      <p:sp>
        <p:nvSpPr>
          <p:cNvPr id="8" name="Rectangle 7"/>
          <p:cNvSpPr/>
          <p:nvPr/>
        </p:nvSpPr>
        <p:spPr>
          <a:xfrm>
            <a:off x="4752843" y="2798699"/>
            <a:ext cx="2038536" cy="6986528"/>
          </a:xfrm>
          <a:prstGeom prst="rect">
            <a:avLst/>
          </a:prstGeom>
        </p:spPr>
        <p:txBody>
          <a:bodyPr wrap="square">
            <a:spAutoFit/>
          </a:bodyPr>
          <a:lstStyle/>
          <a:p>
            <a:pPr algn="just"/>
            <a:r>
              <a:rPr lang="en-US" sz="1600" dirty="0" smtClean="0"/>
              <a:t>use </a:t>
            </a:r>
            <a:r>
              <a:rPr lang="en-US" sz="1600" dirty="0"/>
              <a:t>of violence in civil wars in a fundamental</a:t>
            </a:r>
          </a:p>
          <a:p>
            <a:pPr algn="just"/>
            <a:r>
              <a:rPr lang="en-US" sz="1600" dirty="0"/>
              <a:t>way: violence tends to be used by political actors to induce civilians into compliance. Political actors use violence to achieve multiple, overlapping or mutually</a:t>
            </a:r>
          </a:p>
          <a:p>
            <a:pPr algn="just"/>
            <a:r>
              <a:rPr lang="en-US" sz="1600" dirty="0"/>
              <a:t>contradictory, goals. </a:t>
            </a:r>
            <a:endParaRPr lang="en-US" sz="1600" dirty="0" smtClean="0"/>
          </a:p>
          <a:p>
            <a:pPr algn="just"/>
            <a:r>
              <a:rPr lang="en-US" sz="1600" dirty="0" smtClean="0"/>
              <a:t>In </a:t>
            </a:r>
            <a:r>
              <a:rPr lang="en-US" sz="1600" dirty="0"/>
              <a:t>short the future the world is </a:t>
            </a:r>
            <a:r>
              <a:rPr lang="en-US" sz="1600" dirty="0" smtClean="0"/>
              <a:t>going to </a:t>
            </a:r>
            <a:r>
              <a:rPr lang="en-US" sz="1600" dirty="0"/>
              <a:t>be full of crisis, so we need to come up with a solution. And here it is: there might be big events(forums) in the most dangerous zones(where many conflicts are made) to educate people here about human rights. Talk to them, about these fight which are at least needed. </a:t>
            </a:r>
            <a:endParaRPr lang="bg-BG" sz="16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MS PGothic"/>
        <a:cs typeface=""/>
      </a:majorFont>
      <a:minorFont>
        <a:latin typeface="Arial"/>
        <a:ea typeface="MS PGothic"/>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ea typeface="MS PGothic"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ea typeface="MS PGothic" panose="020B0600070205080204"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513</TotalTime>
  <Words>232</Words>
  <Application>Microsoft Office PowerPoint</Application>
  <PresentationFormat>A4 Paper (210x297 mm)</PresentationFormat>
  <Paragraphs>14</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MS PGothic</vt:lpstr>
      <vt:lpstr>Arial</vt:lpstr>
      <vt:lpstr>Tahoma</vt:lpstr>
      <vt:lpstr>Times</vt:lpstr>
      <vt:lpstr>Blank Presentation</vt:lpstr>
      <vt:lpstr>PowerPoint Presentation</vt:lpstr>
    </vt:vector>
  </TitlesOfParts>
  <Company>Presentation Magazine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Editable Newspapers Template</dc:title>
  <dc:creator>Presentation Magazine</dc:creator>
  <cp:lastModifiedBy>Antoaneta Stoilova</cp:lastModifiedBy>
  <cp:revision>24</cp:revision>
  <dcterms:created xsi:type="dcterms:W3CDTF">2007-10-10T08:29:48Z</dcterms:created>
  <dcterms:modified xsi:type="dcterms:W3CDTF">2017-06-11T13:11:38Z</dcterms:modified>
</cp:coreProperties>
</file>